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83" r:id="rId1"/>
  </p:sldMasterIdLst>
  <p:notesMasterIdLst>
    <p:notesMasterId r:id="rId15"/>
  </p:notesMasterIdLst>
  <p:handoutMasterIdLst>
    <p:handoutMasterId r:id="rId16"/>
  </p:handoutMasterIdLst>
  <p:sldIdLst>
    <p:sldId id="256" r:id="rId2"/>
    <p:sldId id="277" r:id="rId3"/>
    <p:sldId id="280" r:id="rId4"/>
    <p:sldId id="282" r:id="rId5"/>
    <p:sldId id="279" r:id="rId6"/>
    <p:sldId id="278" r:id="rId7"/>
    <p:sldId id="271" r:id="rId8"/>
    <p:sldId id="273" r:id="rId9"/>
    <p:sldId id="274" r:id="rId10"/>
    <p:sldId id="276" r:id="rId11"/>
    <p:sldId id="268" r:id="rId12"/>
    <p:sldId id="281" r:id="rId13"/>
    <p:sldId id="269" r:id="rId14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Animation="0" useTimings="0">
    <p:present/>
    <p:sldRg st="1" end="8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7FDA9"/>
    <a:srgbClr val="FF0000"/>
    <a:srgbClr val="9900FF"/>
    <a:srgbClr val="FFFF00"/>
    <a:srgbClr val="2E7919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73" autoAdjust="0"/>
    <p:restoredTop sz="98227" autoAdjust="0"/>
  </p:normalViewPr>
  <p:slideViewPr>
    <p:cSldViewPr>
      <p:cViewPr>
        <p:scale>
          <a:sx n="118" d="100"/>
          <a:sy n="118" d="100"/>
        </p:scale>
        <p:origin x="138" y="7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072498-7C68-4093-9460-D160CB1F3FA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0D33135-055F-4D37-9F9D-10148495EE9A}">
      <dgm:prSet custT="1"/>
      <dgm:spPr/>
      <dgm:t>
        <a:bodyPr/>
        <a:lstStyle/>
        <a:p>
          <a:pPr marL="228600" indent="0" algn="l" defTabSz="933450">
            <a:lnSpc>
              <a:spcPct val="10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ru-RU" altLang="ru-RU" sz="2100" b="1" i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Прием документов на выплату компенсации стоимости путевок, приобретенных в                2018 году,  осуществляется</a:t>
          </a:r>
          <a:endParaRPr lang="ru-RU" sz="2100" u="sng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934D78D-FC86-463F-8670-3BE3F13E6FAA}" type="parTrans" cxnId="{782EF8CF-892E-46CB-8CF5-F8955FE96015}">
      <dgm:prSet/>
      <dgm:spPr/>
      <dgm:t>
        <a:bodyPr/>
        <a:lstStyle/>
        <a:p>
          <a:endParaRPr lang="ru-RU"/>
        </a:p>
      </dgm:t>
    </dgm:pt>
    <dgm:pt modelId="{4ACE66C4-2BB7-46F6-9418-0FE06E79363F}" type="sibTrans" cxnId="{782EF8CF-892E-46CB-8CF5-F8955FE96015}">
      <dgm:prSet/>
      <dgm:spPr/>
      <dgm:t>
        <a:bodyPr/>
        <a:lstStyle/>
        <a:p>
          <a:endParaRPr lang="ru-RU"/>
        </a:p>
      </dgm:t>
    </dgm:pt>
    <dgm:pt modelId="{2EEA6290-5848-455A-9649-A6DF2E4666F9}">
      <dgm:prSet phldrT="[Текст]" custT="1"/>
      <dgm:spPr/>
      <dgm:t>
        <a:bodyPr/>
        <a:lstStyle/>
        <a:p>
          <a:pPr marL="228600" indent="0" algn="ctr" defTabSz="933450">
            <a:lnSpc>
              <a:spcPct val="10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ru-RU" sz="2100" b="1" i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Обратный талон должен соответствовать  форме утвержденной  Приказом Министерства  финансов  РФ от 10.12.1999  № 90н  «Об утверждении бланков строгой отчетности»</a:t>
          </a:r>
          <a:endParaRPr lang="ru-RU" sz="2800" u="sng" dirty="0">
            <a:solidFill>
              <a:schemeClr val="accent1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8358C31-6EF7-455B-9AFE-A1CFABE32595}" type="parTrans" cxnId="{DD89559F-53B5-40C4-A247-16A428497FA8}">
      <dgm:prSet/>
      <dgm:spPr/>
      <dgm:t>
        <a:bodyPr/>
        <a:lstStyle/>
        <a:p>
          <a:endParaRPr lang="ru-RU"/>
        </a:p>
      </dgm:t>
    </dgm:pt>
    <dgm:pt modelId="{6B5F5EC9-1194-4D57-AA9D-AE6B95ABB293}" type="sibTrans" cxnId="{DD89559F-53B5-40C4-A247-16A428497FA8}">
      <dgm:prSet/>
      <dgm:spPr/>
      <dgm:t>
        <a:bodyPr/>
        <a:lstStyle/>
        <a:p>
          <a:endParaRPr lang="ru-RU"/>
        </a:p>
      </dgm:t>
    </dgm:pt>
    <dgm:pt modelId="{FE4FCB4D-85A7-4DC0-85DF-86ECA12F83B3}">
      <dgm:prSet custT="1"/>
      <dgm:spPr/>
      <dgm:t>
        <a:bodyPr/>
        <a:lstStyle/>
        <a:p>
          <a:pPr marL="285750" indent="0" algn="ctr" defTabSz="1422400">
            <a:lnSpc>
              <a:spcPct val="15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ru-RU" altLang="ru-RU" sz="3200" b="1" i="1" u="sng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 15 декабря 2018 года</a:t>
          </a:r>
          <a:r>
            <a:rPr lang="ru-RU" altLang="ru-RU" sz="2100" b="1" i="1" u="sng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100" u="sng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254E8B6-2F68-4A75-ABE0-A8A2F83A8E9F}" type="sibTrans" cxnId="{9E4DBD5F-9B06-458E-9052-C0AD9F8F3C44}">
      <dgm:prSet/>
      <dgm:spPr/>
      <dgm:t>
        <a:bodyPr/>
        <a:lstStyle/>
        <a:p>
          <a:endParaRPr lang="ru-RU"/>
        </a:p>
      </dgm:t>
    </dgm:pt>
    <dgm:pt modelId="{5DF3FDE2-F8D3-4FE1-8750-114194E2DFA5}" type="parTrans" cxnId="{9E4DBD5F-9B06-458E-9052-C0AD9F8F3C44}">
      <dgm:prSet/>
      <dgm:spPr/>
      <dgm:t>
        <a:bodyPr/>
        <a:lstStyle/>
        <a:p>
          <a:endParaRPr lang="ru-RU"/>
        </a:p>
      </dgm:t>
    </dgm:pt>
    <dgm:pt modelId="{B1D5E97D-932C-40C2-A999-5F6AC891CB12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Уважаемые родители,         </a:t>
          </a:r>
          <a:r>
            <a: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ОБРАТИТЕ ВНИМАНИЕ!</a:t>
          </a:r>
          <a:endParaRPr lang="ru-RU" sz="2400" b="1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800" u="sng" dirty="0">
            <a:solidFill>
              <a:schemeClr val="accent1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7563474-5D2A-4614-8539-5842CB76B081}" type="sibTrans" cxnId="{13433812-07F3-4796-8E67-011D3D771C72}">
      <dgm:prSet/>
      <dgm:spPr/>
      <dgm:t>
        <a:bodyPr/>
        <a:lstStyle/>
        <a:p>
          <a:endParaRPr lang="ru-RU"/>
        </a:p>
      </dgm:t>
    </dgm:pt>
    <dgm:pt modelId="{DFA07BB8-A468-4041-83FE-E8D7DCDC6BFC}" type="parTrans" cxnId="{13433812-07F3-4796-8E67-011D3D771C72}">
      <dgm:prSet/>
      <dgm:spPr/>
      <dgm:t>
        <a:bodyPr/>
        <a:lstStyle/>
        <a:p>
          <a:endParaRPr lang="ru-RU"/>
        </a:p>
      </dgm:t>
    </dgm:pt>
    <dgm:pt modelId="{5AB207CD-FE7C-4A44-AA71-35D5E3DAED27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noFill/>
      </dgm:spPr>
      <dgm:t>
        <a:bodyPr/>
        <a:lstStyle/>
        <a:p>
          <a:pPr algn="ctr"/>
          <a:endParaRPr lang="ru-RU" sz="32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45E89FE-6F3C-4EF7-BE3E-15FF1C6E9182}" type="sibTrans" cxnId="{1406051E-C852-442C-AD96-29F04A2F5CED}">
      <dgm:prSet/>
      <dgm:spPr/>
      <dgm:t>
        <a:bodyPr/>
        <a:lstStyle/>
        <a:p>
          <a:endParaRPr lang="ru-RU"/>
        </a:p>
      </dgm:t>
    </dgm:pt>
    <dgm:pt modelId="{ED2096CE-C8F8-4676-9CCE-6E71CA133D93}" type="parTrans" cxnId="{1406051E-C852-442C-AD96-29F04A2F5CED}">
      <dgm:prSet/>
      <dgm:spPr/>
      <dgm:t>
        <a:bodyPr/>
        <a:lstStyle/>
        <a:p>
          <a:endParaRPr lang="ru-RU"/>
        </a:p>
      </dgm:t>
    </dgm:pt>
    <dgm:pt modelId="{B604F3A7-FEAE-4B27-9755-DCD140943B94}">
      <dgm:prSet phldrT="[Текст]" custT="1"/>
      <dgm:spPr/>
      <dgm:t>
        <a:bodyPr/>
        <a:lstStyle/>
        <a:p>
          <a:pPr marL="228600" indent="0" algn="ctr" defTabSz="933450">
            <a:lnSpc>
              <a:spcPct val="100000"/>
            </a:lnSpc>
            <a:spcBef>
              <a:spcPct val="0"/>
            </a:spcBef>
            <a:spcAft>
              <a:spcPct val="20000"/>
            </a:spcAft>
            <a:buNone/>
          </a:pPr>
          <a:endParaRPr lang="ru-RU" sz="2800" u="sng" dirty="0">
            <a:solidFill>
              <a:schemeClr val="accent1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CE393C1-4307-482C-BCC8-59E765FB1903}" type="parTrans" cxnId="{2040FB1E-16E6-4BC1-B7F4-B7F15ACDFF3A}">
      <dgm:prSet/>
      <dgm:spPr/>
    </dgm:pt>
    <dgm:pt modelId="{3008559D-B5E6-42CB-8240-EADA87D1BBBB}" type="sibTrans" cxnId="{2040FB1E-16E6-4BC1-B7F4-B7F15ACDFF3A}">
      <dgm:prSet/>
      <dgm:spPr/>
    </dgm:pt>
    <dgm:pt modelId="{86788096-8C5D-44C3-BB07-C59B99C1CFE2}" type="pres">
      <dgm:prSet presAssocID="{35072498-7C68-4093-9460-D160CB1F3FA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4E07AC-2206-43D5-B19D-F7214911BCC5}" type="pres">
      <dgm:prSet presAssocID="{5AB207CD-FE7C-4A44-AA71-35D5E3DAED27}" presName="parentText" presStyleLbl="node1" presStyleIdx="0" presStyleCnt="1" custFlipVert="1" custFlipHor="1" custScaleX="3343" custScaleY="65076" custLinFactX="3186" custLinFactNeighborX="100000" custLinFactNeighborY="2952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7C1D8F-6F33-492E-99DB-9898A1FE988F}" type="pres">
      <dgm:prSet presAssocID="{5AB207CD-FE7C-4A44-AA71-35D5E3DAED27}" presName="childText" presStyleLbl="revTx" presStyleIdx="0" presStyleCnt="1" custScaleX="120303" custScaleY="217346" custLinFactNeighborY="138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040FB1E-16E6-4BC1-B7F4-B7F15ACDFF3A}" srcId="{5AB207CD-FE7C-4A44-AA71-35D5E3DAED27}" destId="{B604F3A7-FEAE-4B27-9755-DCD140943B94}" srcOrd="2" destOrd="0" parTransId="{CCE393C1-4307-482C-BCC8-59E765FB1903}" sibTransId="{3008559D-B5E6-42CB-8240-EADA87D1BBBB}"/>
    <dgm:cxn modelId="{9E4DBD5F-9B06-458E-9052-C0AD9F8F3C44}" srcId="{5AB207CD-FE7C-4A44-AA71-35D5E3DAED27}" destId="{FE4FCB4D-85A7-4DC0-85DF-86ECA12F83B3}" srcOrd="4" destOrd="0" parTransId="{5DF3FDE2-F8D3-4FE1-8750-114194E2DFA5}" sibTransId="{8254E8B6-2F68-4A75-ABE0-A8A2F83A8E9F}"/>
    <dgm:cxn modelId="{A6BB7031-0B0C-4DEE-8E7E-B4BB100880FC}" type="presOf" srcId="{B604F3A7-FEAE-4B27-9755-DCD140943B94}" destId="{317C1D8F-6F33-492E-99DB-9898A1FE988F}" srcOrd="0" destOrd="2" presId="urn:microsoft.com/office/officeart/2005/8/layout/vList2"/>
    <dgm:cxn modelId="{1406051E-C852-442C-AD96-29F04A2F5CED}" srcId="{35072498-7C68-4093-9460-D160CB1F3FA2}" destId="{5AB207CD-FE7C-4A44-AA71-35D5E3DAED27}" srcOrd="0" destOrd="0" parTransId="{ED2096CE-C8F8-4676-9CCE-6E71CA133D93}" sibTransId="{845E89FE-6F3C-4EF7-BE3E-15FF1C6E9182}"/>
    <dgm:cxn modelId="{01574DC7-5D23-4B93-B23C-71A7C025D0D8}" type="presOf" srcId="{FE4FCB4D-85A7-4DC0-85DF-86ECA12F83B3}" destId="{317C1D8F-6F33-492E-99DB-9898A1FE988F}" srcOrd="0" destOrd="4" presId="urn:microsoft.com/office/officeart/2005/8/layout/vList2"/>
    <dgm:cxn modelId="{DD89559F-53B5-40C4-A247-16A428497FA8}" srcId="{5AB207CD-FE7C-4A44-AA71-35D5E3DAED27}" destId="{2EEA6290-5848-455A-9649-A6DF2E4666F9}" srcOrd="1" destOrd="0" parTransId="{78358C31-6EF7-455B-9AFE-A1CFABE32595}" sibTransId="{6B5F5EC9-1194-4D57-AA9D-AE6B95ABB293}"/>
    <dgm:cxn modelId="{245314BA-E9DC-4136-94A4-7CD241540407}" type="presOf" srcId="{B1D5E97D-932C-40C2-A999-5F6AC891CB12}" destId="{317C1D8F-6F33-492E-99DB-9898A1FE988F}" srcOrd="0" destOrd="0" presId="urn:microsoft.com/office/officeart/2005/8/layout/vList2"/>
    <dgm:cxn modelId="{7375CB96-0F61-4089-ADA2-E8856E818D82}" type="presOf" srcId="{2EEA6290-5848-455A-9649-A6DF2E4666F9}" destId="{317C1D8F-6F33-492E-99DB-9898A1FE988F}" srcOrd="0" destOrd="1" presId="urn:microsoft.com/office/officeart/2005/8/layout/vList2"/>
    <dgm:cxn modelId="{504C207E-1C21-4EF5-8D90-59F656288D4C}" type="presOf" srcId="{5AB207CD-FE7C-4A44-AA71-35D5E3DAED27}" destId="{5E4E07AC-2206-43D5-B19D-F7214911BCC5}" srcOrd="0" destOrd="0" presId="urn:microsoft.com/office/officeart/2005/8/layout/vList2"/>
    <dgm:cxn modelId="{58B1AF6A-DA3B-4F88-90A5-B9E16B495C46}" type="presOf" srcId="{50D33135-055F-4D37-9F9D-10148495EE9A}" destId="{317C1D8F-6F33-492E-99DB-9898A1FE988F}" srcOrd="0" destOrd="3" presId="urn:microsoft.com/office/officeart/2005/8/layout/vList2"/>
    <dgm:cxn modelId="{782EF8CF-892E-46CB-8CF5-F8955FE96015}" srcId="{5AB207CD-FE7C-4A44-AA71-35D5E3DAED27}" destId="{50D33135-055F-4D37-9F9D-10148495EE9A}" srcOrd="3" destOrd="0" parTransId="{6934D78D-FC86-463F-8670-3BE3F13E6FAA}" sibTransId="{4ACE66C4-2BB7-46F6-9418-0FE06E79363F}"/>
    <dgm:cxn modelId="{13433812-07F3-4796-8E67-011D3D771C72}" srcId="{5AB207CD-FE7C-4A44-AA71-35D5E3DAED27}" destId="{B1D5E97D-932C-40C2-A999-5F6AC891CB12}" srcOrd="0" destOrd="0" parTransId="{DFA07BB8-A468-4041-83FE-E8D7DCDC6BFC}" sibTransId="{F7563474-5D2A-4614-8539-5842CB76B081}"/>
    <dgm:cxn modelId="{EFE2455A-E527-4468-B328-44BDB8FFB4A5}" type="presOf" srcId="{35072498-7C68-4093-9460-D160CB1F3FA2}" destId="{86788096-8C5D-44C3-BB07-C59B99C1CFE2}" srcOrd="0" destOrd="0" presId="urn:microsoft.com/office/officeart/2005/8/layout/vList2"/>
    <dgm:cxn modelId="{17AD5E64-06BB-4B56-9EAC-6064E3D7FD36}" type="presParOf" srcId="{86788096-8C5D-44C3-BB07-C59B99C1CFE2}" destId="{5E4E07AC-2206-43D5-B19D-F7214911BCC5}" srcOrd="0" destOrd="0" presId="urn:microsoft.com/office/officeart/2005/8/layout/vList2"/>
    <dgm:cxn modelId="{A00B33E0-6B5E-46C7-9AD3-6524B7023D56}" type="presParOf" srcId="{86788096-8C5D-44C3-BB07-C59B99C1CFE2}" destId="{317C1D8F-6F33-492E-99DB-9898A1FE988F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6864C10-7370-4E30-9F3C-C28C519AB5EC}" type="doc">
      <dgm:prSet loTypeId="urn:microsoft.com/office/officeart/2005/8/layout/orgChart1" loCatId="hierarchy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2D668DA-9829-41A9-9550-58D394B761E5}" type="pres">
      <dgm:prSet presAssocID="{E6864C10-7370-4E30-9F3C-C28C519AB5E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</dgm:ptLst>
  <dgm:cxnLst>
    <dgm:cxn modelId="{13C750F2-F0E4-41D6-91B3-EECED638087B}" type="presOf" srcId="{E6864C10-7370-4E30-9F3C-C28C519AB5EC}" destId="{D2D668DA-9829-41A9-9550-58D394B761E5}" srcOrd="0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5072498-7C68-4093-9460-D160CB1F3FA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6788096-8C5D-44C3-BB07-C59B99C1CFE2}" type="pres">
      <dgm:prSet presAssocID="{35072498-7C68-4093-9460-D160CB1F3FA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D5B4A502-863D-4E2D-B59C-C5D13A49CDF5}" type="presOf" srcId="{35072498-7C68-4093-9460-D160CB1F3FA2}" destId="{86788096-8C5D-44C3-BB07-C59B99C1CFE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4E07AC-2206-43D5-B19D-F7214911BCC5}">
      <dsp:nvSpPr>
        <dsp:cNvPr id="0" name=""/>
        <dsp:cNvSpPr/>
      </dsp:nvSpPr>
      <dsp:spPr>
        <a:xfrm flipH="1" flipV="1">
          <a:off x="6277276" y="708353"/>
          <a:ext cx="120348" cy="60138"/>
        </a:xfrm>
        <a:prstGeom prst="roundRect">
          <a:avLst/>
        </a:prstGeom>
        <a:noFill/>
        <a:ln w="10000" cap="flat" cmpd="sng" algn="ctr">
          <a:solidFill>
            <a:schemeClr val="accent1"/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6280212" y="711289"/>
        <a:ext cx="114476" cy="54266"/>
      </dsp:txXfrm>
    </dsp:sp>
    <dsp:sp modelId="{317C1D8F-6F33-492E-99DB-9898A1FE988F}">
      <dsp:nvSpPr>
        <dsp:cNvPr id="0" name=""/>
        <dsp:cNvSpPr/>
      </dsp:nvSpPr>
      <dsp:spPr>
        <a:xfrm>
          <a:off x="0" y="66673"/>
          <a:ext cx="6397624" cy="51899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844" tIns="35560" rIns="199136" bIns="35560" numCol="1" spcCol="1270" anchor="t" anchorCtr="0">
          <a:noAutofit/>
        </a:bodyPr>
        <a:lstStyle/>
        <a:p>
          <a:pPr marL="0" marR="0" lvl="1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28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Уважаемые родители,         </a:t>
          </a:r>
          <a:r>
            <a:rPr lang="ru-RU" sz="24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ОБРАТИТЕ ВНИМАНИЕ!</a:t>
          </a:r>
          <a:endParaRPr lang="ru-RU" sz="2400" b="1" kern="12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marR="0" lvl="1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endParaRPr lang="ru-RU" sz="2800" u="sng" kern="1200" dirty="0">
            <a:solidFill>
              <a:schemeClr val="accent1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0" algn="ctr" defTabSz="93345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100" b="1" i="1" kern="1200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Обратный талон должен соответствовать  форме утвержденной  Приказом Министерства  финансов  РФ от 10.12.1999  № 90н  «Об утверждении бланков строгой отчетности»</a:t>
          </a:r>
          <a:endParaRPr lang="ru-RU" sz="2800" u="sng" kern="1200" dirty="0">
            <a:solidFill>
              <a:schemeClr val="accent1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0" algn="ctr" defTabSz="93345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2800" u="sng" kern="1200" dirty="0">
            <a:solidFill>
              <a:schemeClr val="accent1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0" algn="l" defTabSz="93345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altLang="ru-RU" sz="2100" b="1" i="1" kern="12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Прием документов на выплату компенсации стоимости путевок, приобретенных в                2018 году,  осуществляется</a:t>
          </a:r>
          <a:endParaRPr lang="ru-RU" sz="2100" u="sng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0" algn="ctr" defTabSz="142240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altLang="ru-RU" sz="3200" b="1" i="1" u="sng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 15 декабря 2018 года</a:t>
          </a:r>
          <a:r>
            <a:rPr lang="ru-RU" altLang="ru-RU" sz="2100" b="1" i="1" u="sng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100" u="sng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66673"/>
        <a:ext cx="6397624" cy="51899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F4867A12-EA84-4F13-97E9-885B9BD8E009}" type="datetimeFigureOut">
              <a:rPr lang="ru-RU"/>
              <a:pPr>
                <a:defRPr/>
              </a:pPr>
              <a:t>16.03.2018</a:t>
            </a:fld>
            <a:endParaRPr lang="ru-RU" dirty="0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757DE19C-B65C-4AB3-BB35-B07ABFC4A16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07557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9B536749-562B-439F-A6C0-2C114FA6BD2C}" type="datetimeFigureOut">
              <a:rPr lang="ru-RU"/>
              <a:pPr>
                <a:defRPr/>
              </a:pPr>
              <a:t>16.03.2018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35140957-63A2-420A-9066-0923B15F12D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95689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 smtClean="0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0F1B611-FE26-4581-A7BB-D346E6BB7192}" type="slidenum">
              <a:rPr lang="ru-RU" altLang="ru-RU" smtClean="0"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10</a:t>
            </a:fld>
            <a:endParaRPr lang="ru-RU" altLang="ru-RU" dirty="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8A3173E3-DC5F-40C0-AD89-F4C6C73D631C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11A7CA-E171-4674-8D6E-E4E573E703F1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00C90A-0201-4598-AADE-98E14EB3E235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1150938" y="214313"/>
            <a:ext cx="7804150" cy="591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EE2AE1-F3D8-4E2A-8469-D7B885E7A6F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6017973"/>
      </p:ext>
    </p:extLst>
  </p:cSld>
  <p:clrMapOvr>
    <a:masterClrMapping/>
  </p:clrMapOvr>
  <p:transition spd="slow">
    <p:cover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FFAC3C6C-0068-4B02-AABE-E048224A2774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99EFED-C566-411B-B8F7-791E510160A1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D020CA-35BA-4728-B863-D3D8FF323F44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pPr>
              <a:defRPr/>
            </a:pPr>
            <a:fld id="{5E8C6C44-37D3-41A9-9CD5-C7DC3B0FDFE1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A9AE2E-C99C-4E95-A8FC-B6B7BE42A98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F4BBA8-C0E5-45F1-A48F-D2F57DDA443D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6F5D2F-4C80-4842-8A72-0F1FAC701618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08E58F-8BDC-4792-92F9-DF9EC58FC68E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E0207F9B-F38A-4F45-86EE-244B2FC09C05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84" r:id="rId1"/>
    <p:sldLayoutId id="2147484285" r:id="rId2"/>
    <p:sldLayoutId id="2147484286" r:id="rId3"/>
    <p:sldLayoutId id="2147484287" r:id="rId4"/>
    <p:sldLayoutId id="2147484288" r:id="rId5"/>
    <p:sldLayoutId id="2147484289" r:id="rId6"/>
    <p:sldLayoutId id="2147484290" r:id="rId7"/>
    <p:sldLayoutId id="2147484291" r:id="rId8"/>
    <p:sldLayoutId id="2147484292" r:id="rId9"/>
    <p:sldLayoutId id="2147484293" r:id="rId10"/>
    <p:sldLayoutId id="2147484294" r:id="rId11"/>
    <p:sldLayoutId id="2147484295" r:id="rId12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fc47.ru/" TargetMode="External"/><Relationship Id="rId2" Type="http://schemas.openxmlformats.org/officeDocument/2006/relationships/hyperlink" Target="mailto:2730772@mail.ru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detskiy-otdyh-lenobl.ru/organizatsii-otdykha-i-ozdorovleniya-detey-rf/" TargetMode="External"/><Relationship Id="rId2" Type="http://schemas.openxmlformats.org/officeDocument/2006/relationships/hyperlink" Target="http://detskiy-otdyh-lenobl.ru/documents/reestry-i-pasporta/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18.jpeg"/><Relationship Id="rId3" Type="http://schemas.openxmlformats.org/officeDocument/2006/relationships/image" Target="../media/image5.jpeg"/><Relationship Id="rId7" Type="http://schemas.openxmlformats.org/officeDocument/2006/relationships/image" Target="../media/image12.jpeg"/><Relationship Id="rId12" Type="http://schemas.openxmlformats.org/officeDocument/2006/relationships/image" Target="../media/image17.jpeg"/><Relationship Id="rId17" Type="http://schemas.openxmlformats.org/officeDocument/2006/relationships/image" Target="../media/image22.jpeg"/><Relationship Id="rId2" Type="http://schemas.openxmlformats.org/officeDocument/2006/relationships/image" Target="../media/image8.jpeg"/><Relationship Id="rId16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6.jpeg"/><Relationship Id="rId5" Type="http://schemas.openxmlformats.org/officeDocument/2006/relationships/image" Target="../media/image10.jpeg"/><Relationship Id="rId15" Type="http://schemas.openxmlformats.org/officeDocument/2006/relationships/image" Target="../media/image20.pn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Relationship Id="rId1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89563" y="1556792"/>
            <a:ext cx="6191969" cy="3671863"/>
          </a:xfrm>
          <a:solidFill>
            <a:srgbClr val="F7FDA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marL="182880" algn="ctr">
              <a:buClr>
                <a:schemeClr val="accent6">
                  <a:lumMod val="75000"/>
                </a:schemeClr>
              </a:buClr>
              <a:defRPr/>
            </a:pPr>
            <a:r>
              <a:rPr lang="ru-RU" altLang="ru-RU" sz="2000" b="0" dirty="0" smtClean="0">
                <a:solidFill>
                  <a:srgbClr val="786C71">
                    <a:lumMod val="50000"/>
                  </a:srgbClr>
                </a:solidFill>
                <a:effectLst/>
              </a:rPr>
              <a:t/>
            </a:r>
            <a:br>
              <a:rPr lang="ru-RU" altLang="ru-RU" sz="2000" b="0" dirty="0" smtClean="0">
                <a:solidFill>
                  <a:srgbClr val="786C71">
                    <a:lumMod val="50000"/>
                  </a:srgbClr>
                </a:solidFill>
                <a:effectLst/>
              </a:rPr>
            </a:br>
            <a:r>
              <a:rPr lang="ru-RU" altLang="ru-RU" sz="2000" b="0" dirty="0" smtClean="0">
                <a:solidFill>
                  <a:srgbClr val="786C71">
                    <a:lumMod val="50000"/>
                  </a:srgbClr>
                </a:solidFill>
                <a:effectLst/>
              </a:rPr>
              <a:t/>
            </a:r>
            <a:br>
              <a:rPr lang="ru-RU" altLang="ru-RU" sz="2000" b="0" dirty="0" smtClean="0">
                <a:solidFill>
                  <a:srgbClr val="786C71">
                    <a:lumMod val="50000"/>
                  </a:srgbClr>
                </a:solidFill>
                <a:effectLst/>
              </a:rPr>
            </a:br>
            <a:r>
              <a:rPr lang="ru-RU" altLang="ru-RU" sz="1800" b="0" dirty="0" smtClean="0">
                <a:solidFill>
                  <a:srgbClr val="786C71">
                    <a:lumMod val="50000"/>
                  </a:srgbClr>
                </a:solidFill>
                <a:effectLst/>
              </a:rPr>
              <a:t>Алгоритм получения родителями частичной компенсации для работающих граждан стоимости путевок за счет средств областного бюджета ленинградской области в </a:t>
            </a:r>
            <a:r>
              <a:rPr lang="ru-RU" altLang="ru-RU" sz="1800" dirty="0" smtClean="0">
                <a:solidFill>
                  <a:srgbClr val="786C71">
                    <a:lumMod val="50000"/>
                  </a:srgbClr>
                </a:solidFill>
                <a:effectLst/>
              </a:rPr>
              <a:t> </a:t>
            </a:r>
            <a:r>
              <a:rPr lang="ru-RU" altLang="ru-RU" sz="1800" dirty="0">
                <a:solidFill>
                  <a:srgbClr val="786C71">
                    <a:lumMod val="50000"/>
                  </a:srgbClr>
                </a:solidFill>
                <a:effectLst/>
              </a:rPr>
              <a:t>организации отдыха детей и их оздоровления сезонного действия и круглогодичного действия, санаторно-оздоровительные лагеря круглогодичного действия и санатории для </a:t>
            </a:r>
            <a:r>
              <a:rPr lang="ru-RU" altLang="ru-RU" sz="1800" dirty="0" smtClean="0">
                <a:solidFill>
                  <a:srgbClr val="786C71">
                    <a:lumMod val="50000"/>
                  </a:srgbClr>
                </a:solidFill>
                <a:effectLst/>
              </a:rPr>
              <a:t>детей</a:t>
            </a:r>
            <a:r>
              <a:rPr lang="ru-RU" altLang="ru-RU" sz="1800" b="0" dirty="0" smtClean="0">
                <a:solidFill>
                  <a:srgbClr val="786C71">
                    <a:lumMod val="50000"/>
                  </a:srgbClr>
                </a:solidFill>
                <a:effectLst/>
              </a:rPr>
              <a:t>, зарегистрированных или проживающих на территории ленинградской области, </a:t>
            </a:r>
            <a:br>
              <a:rPr lang="ru-RU" altLang="ru-RU" sz="1800" b="0" dirty="0" smtClean="0">
                <a:solidFill>
                  <a:srgbClr val="786C71">
                    <a:lumMod val="50000"/>
                  </a:srgbClr>
                </a:solidFill>
                <a:effectLst/>
              </a:rPr>
            </a:br>
            <a:r>
              <a:rPr lang="ru-RU" altLang="ru-RU" sz="1800" b="0" dirty="0" smtClean="0">
                <a:solidFill>
                  <a:srgbClr val="786C71">
                    <a:lumMod val="50000"/>
                  </a:srgbClr>
                </a:solidFill>
                <a:effectLst/>
              </a:rPr>
              <a:t>в  2018 году</a:t>
            </a:r>
            <a:endParaRPr lang="ru-RU" altLang="ru-RU" sz="1800" dirty="0">
              <a:solidFill>
                <a:schemeClr val="accent6">
                  <a:lumMod val="50000"/>
                </a:schemeClr>
              </a:solidFill>
            </a:endParaRPr>
          </a:p>
        </p:txBody>
      </p:sp>
      <p:grpSp>
        <p:nvGrpSpPr>
          <p:cNvPr id="14339" name="Group 10"/>
          <p:cNvGrpSpPr>
            <a:grpSpLocks/>
          </p:cNvGrpSpPr>
          <p:nvPr/>
        </p:nvGrpSpPr>
        <p:grpSpPr bwMode="auto">
          <a:xfrm>
            <a:off x="208936" y="-143"/>
            <a:ext cx="8934453" cy="1320955"/>
            <a:chOff x="113" y="106"/>
            <a:chExt cx="5516" cy="552"/>
          </a:xfrm>
        </p:grpSpPr>
        <p:sp>
          <p:nvSpPr>
            <p:cNvPr id="14342" name="Text Box 6"/>
            <p:cNvSpPr txBox="1">
              <a:spLocks noChangeArrowheads="1"/>
            </p:cNvSpPr>
            <p:nvPr/>
          </p:nvSpPr>
          <p:spPr bwMode="auto">
            <a:xfrm>
              <a:off x="1091" y="362"/>
              <a:ext cx="4368" cy="296"/>
            </a:xfrm>
            <a:prstGeom prst="rect">
              <a:avLst/>
            </a:prstGeom>
            <a:ln/>
            <a:extLst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 eaLnBrk="1" hangingPunct="1"/>
              <a:r>
                <a:rPr lang="ru-RU" altLang="ru-RU" sz="2000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Комитет общего и профессионального образования Ленинградской области</a:t>
              </a:r>
              <a:endParaRPr lang="ru-RU" altLang="ru-RU" sz="20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343" name="Text Box 24"/>
            <p:cNvSpPr txBox="1">
              <a:spLocks noChangeArrowheads="1"/>
            </p:cNvSpPr>
            <p:nvPr/>
          </p:nvSpPr>
          <p:spPr bwMode="auto">
            <a:xfrm>
              <a:off x="4359" y="106"/>
              <a:ext cx="1270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buClrTx/>
                <a:buSzTx/>
                <a:buFontTx/>
                <a:buNone/>
                <a:defRPr/>
              </a:pPr>
              <a:r>
                <a:rPr lang="en-US" altLang="ru-RU" sz="1200" b="1" dirty="0" smtClean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www.edu.lenobl.ru</a:t>
              </a:r>
              <a:endParaRPr lang="ru-RU" altLang="ru-RU" sz="1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Text Box 24"/>
            <p:cNvSpPr txBox="1">
              <a:spLocks noChangeArrowheads="1"/>
            </p:cNvSpPr>
            <p:nvPr/>
          </p:nvSpPr>
          <p:spPr bwMode="auto">
            <a:xfrm>
              <a:off x="113" y="131"/>
              <a:ext cx="1270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buClrTx/>
                <a:buSzTx/>
                <a:buFontTx/>
                <a:buNone/>
                <a:defRPr/>
              </a:pPr>
              <a:endParaRPr lang="ru-RU" altLang="ru-RU" sz="12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566927"/>
            <a:ext cx="2232248" cy="2122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 descr="C:\Users\Мамуля\Pictures\лето\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15" y="4679030"/>
            <a:ext cx="2687985" cy="1990329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47" y="202379"/>
            <a:ext cx="2222640" cy="1916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 advTm="2500">
    <p:cover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Text Box 5"/>
          <p:cNvSpPr txBox="1">
            <a:spLocks noChangeArrowheads="1"/>
          </p:cNvSpPr>
          <p:nvPr/>
        </p:nvSpPr>
        <p:spPr bwMode="auto">
          <a:xfrm>
            <a:off x="2071148" y="101600"/>
            <a:ext cx="497357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ru-RU" alt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Шаг третий  </a:t>
            </a:r>
            <a:r>
              <a:rPr lang="ru-RU" alt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alt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Подготовка </a:t>
            </a:r>
            <a:r>
              <a:rPr lang="ru-RU" alt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документов</a:t>
            </a:r>
          </a:p>
        </p:txBody>
      </p:sp>
      <p:sp>
        <p:nvSpPr>
          <p:cNvPr id="18436" name="Text Box 10"/>
          <p:cNvSpPr txBox="1">
            <a:spLocks noChangeArrowheads="1"/>
          </p:cNvSpPr>
          <p:nvPr/>
        </p:nvSpPr>
        <p:spPr bwMode="auto">
          <a:xfrm>
            <a:off x="8172649" y="6559550"/>
            <a:ext cx="115212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14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</a:t>
            </a:r>
            <a:r>
              <a:rPr lang="ru-RU" altLang="ru-RU" sz="14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14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далее</a:t>
            </a:r>
          </a:p>
        </p:txBody>
      </p:sp>
      <p:sp>
        <p:nvSpPr>
          <p:cNvPr id="14" name="Text Box 24"/>
          <p:cNvSpPr txBox="1">
            <a:spLocks noChangeArrowheads="1"/>
          </p:cNvSpPr>
          <p:nvPr/>
        </p:nvSpPr>
        <p:spPr bwMode="auto">
          <a:xfrm>
            <a:off x="6273974" y="9267"/>
            <a:ext cx="287002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ClrTx/>
              <a:buSzTx/>
              <a:buNone/>
              <a:defRPr/>
            </a:pPr>
            <a:r>
              <a:rPr lang="en-US" altLang="ru-RU" sz="12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www.edu.len</a:t>
            </a:r>
            <a:r>
              <a:rPr lang="en-US" altLang="ru-RU" sz="1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www.edu.lenobl.ru</a:t>
            </a:r>
            <a:endParaRPr lang="ru-RU" altLang="ru-RU" sz="12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en-US" altLang="ru-RU" sz="12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obl.ru</a:t>
            </a:r>
            <a:endParaRPr lang="ru-RU" altLang="ru-RU" sz="1200" b="1" dirty="0" smtClean="0">
              <a:solidFill>
                <a:schemeClr val="accent1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7462" y="470932"/>
            <a:ext cx="8784976" cy="7909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u="sng" dirty="0" smtClean="0">
                <a:solidFill>
                  <a:srgbClr val="FF0000"/>
                </a:solidFill>
              </a:rPr>
              <a:t>Подготовка  документов  начинается  </a:t>
            </a:r>
            <a:r>
              <a:rPr lang="ru-RU" sz="2000" b="1" i="1" u="sng" dirty="0" smtClean="0">
                <a:solidFill>
                  <a:srgbClr val="FF0000"/>
                </a:solidFill>
              </a:rPr>
              <a:t>после  окончания  отдыха   </a:t>
            </a:r>
            <a:r>
              <a:rPr lang="ru-RU" sz="1600" b="1" i="1" dirty="0" smtClean="0">
                <a:solidFill>
                  <a:srgbClr val="FF0000"/>
                </a:solidFill>
              </a:rPr>
              <a:t>ребенка. </a:t>
            </a:r>
          </a:p>
          <a:p>
            <a:pPr algn="ctr"/>
            <a:r>
              <a:rPr lang="ru-RU" sz="1600" b="1" i="1" dirty="0" smtClean="0">
                <a:solidFill>
                  <a:srgbClr val="FF0000"/>
                </a:solidFill>
              </a:rPr>
              <a:t>Весь пакет документов  готовится  только на </a:t>
            </a:r>
            <a:r>
              <a:rPr lang="ru-RU" sz="1600" b="1" i="1" dirty="0">
                <a:solidFill>
                  <a:srgbClr val="FF0000"/>
                </a:solidFill>
              </a:rPr>
              <a:t>родителя, указанного  </a:t>
            </a:r>
            <a:r>
              <a:rPr lang="ru-RU" sz="1600" b="1" i="1" dirty="0" smtClean="0">
                <a:solidFill>
                  <a:srgbClr val="FF0000"/>
                </a:solidFill>
              </a:rPr>
              <a:t>в договоре и в </a:t>
            </a:r>
            <a:r>
              <a:rPr lang="ru-RU" sz="1600" b="1" i="1" dirty="0">
                <a:solidFill>
                  <a:srgbClr val="FF0000"/>
                </a:solidFill>
              </a:rPr>
              <a:t>обратном (отрывном) талоне к </a:t>
            </a:r>
            <a:r>
              <a:rPr lang="ru-RU" sz="1600" b="1" i="1" dirty="0" smtClean="0">
                <a:solidFill>
                  <a:srgbClr val="FF0000"/>
                </a:solidFill>
              </a:rPr>
              <a:t>путевке.</a:t>
            </a:r>
            <a:endParaRPr lang="ru-RU" sz="1600" b="1" i="1" dirty="0">
              <a:solidFill>
                <a:srgbClr val="FF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7462" y="1436149"/>
            <a:ext cx="8784976" cy="51234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lnSpc>
                <a:spcPts val="3000"/>
              </a:lnSpc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1.Заявление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предоставлении компенсации по форме согласно приложению к настоящему Положению (заполненное собственноручно родителем (законным представителем), </a:t>
            </a:r>
            <a:r>
              <a:rPr lang="ru-RU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указанным  в обратном (отрывном) талоне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путевке )</a:t>
            </a:r>
          </a:p>
          <a:p>
            <a:pPr lvl="0" algn="just">
              <a:lnSpc>
                <a:spcPts val="3000"/>
              </a:lnSpc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Обратный (отрывной) талон к путевке в оригинале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форме, утверждённой  Приказом Министерства  финансов Российской Федерации  от 10.12.1999 № 90н «Об утверждении бланков строгой отчетности»</a:t>
            </a:r>
          </a:p>
          <a:p>
            <a:pPr lvl="0" algn="just">
              <a:lnSpc>
                <a:spcPts val="2000"/>
              </a:lnSpc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Договор на приобретение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путевки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ts val="3000"/>
              </a:lnSpc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Платежный документ,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подтверждающий оплату путевки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родителем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(кассовый чек или квитанция к приходному ордеру). Копия принимается при предъявлении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оригинала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ts val="3000"/>
              </a:lnSpc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Копия </a:t>
            </a:r>
            <a:r>
              <a:rPr lang="ru-RU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свидетельства о  рождении ребенка 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 предъявлением оригинала) </a:t>
            </a:r>
          </a:p>
          <a:p>
            <a:pPr lvl="0" algn="just">
              <a:lnSpc>
                <a:spcPts val="3000"/>
              </a:lnSpc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Копия  2,3 стр. паспорта родителя (законного представителя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указанного </a:t>
            </a:r>
          </a:p>
          <a:p>
            <a:pPr lvl="0" algn="just">
              <a:lnSpc>
                <a:spcPts val="3000"/>
              </a:lnSpc>
            </a:pPr>
            <a:r>
              <a:rPr lang="ru-RU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обратном (отрывном) талоне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 путевке (с предъявлением оригинала)</a:t>
            </a:r>
          </a:p>
        </p:txBody>
      </p:sp>
    </p:spTree>
    <p:extLst>
      <p:ext uri="{BB962C8B-B14F-4D97-AF65-F5344CB8AC3E}">
        <p14:creationId xmlns:p14="http://schemas.microsoft.com/office/powerpoint/2010/main" val="3702578581"/>
      </p:ext>
    </p:extLst>
  </p:cSld>
  <p:clrMapOvr>
    <a:masterClrMapping/>
  </p:clrMapOvr>
  <p:transition spd="med" advTm="3172">
    <p:cover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Group 12"/>
          <p:cNvGrpSpPr>
            <a:grpSpLocks/>
          </p:cNvGrpSpPr>
          <p:nvPr/>
        </p:nvGrpSpPr>
        <p:grpSpPr bwMode="auto">
          <a:xfrm>
            <a:off x="1187624" y="130484"/>
            <a:ext cx="6899102" cy="3298516"/>
            <a:chOff x="1356" y="-788"/>
            <a:chExt cx="4201" cy="1319"/>
          </a:xfrm>
        </p:grpSpPr>
        <p:sp>
          <p:nvSpPr>
            <p:cNvPr id="19463" name="Text Box 6"/>
            <p:cNvSpPr txBox="1">
              <a:spLocks noChangeArrowheads="1"/>
            </p:cNvSpPr>
            <p:nvPr/>
          </p:nvSpPr>
          <p:spPr bwMode="auto">
            <a:xfrm>
              <a:off x="1356" y="337"/>
              <a:ext cx="3747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endParaRPr lang="ru-RU" altLang="ru-RU" sz="1400" dirty="0">
                <a:solidFill>
                  <a:schemeClr val="accent2"/>
                </a:solidFill>
                <a:latin typeface="Arial" charset="0"/>
              </a:endParaRPr>
            </a:p>
          </p:txBody>
        </p:sp>
        <p:sp>
          <p:nvSpPr>
            <p:cNvPr id="19464" name="Text Box 24"/>
            <p:cNvSpPr txBox="1">
              <a:spLocks noChangeArrowheads="1"/>
            </p:cNvSpPr>
            <p:nvPr/>
          </p:nvSpPr>
          <p:spPr bwMode="auto">
            <a:xfrm>
              <a:off x="4377" y="164"/>
              <a:ext cx="11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endParaRPr lang="ru-RU" altLang="ru-RU" sz="1200" b="1" dirty="0">
                <a:solidFill>
                  <a:schemeClr val="bg2"/>
                </a:solidFill>
                <a:latin typeface="Arial" charset="0"/>
              </a:endParaRPr>
            </a:p>
          </p:txBody>
        </p:sp>
        <p:sp>
          <p:nvSpPr>
            <p:cNvPr id="19465" name="Text Box 5"/>
            <p:cNvSpPr txBox="1">
              <a:spLocks noChangeArrowheads="1"/>
            </p:cNvSpPr>
            <p:nvPr/>
          </p:nvSpPr>
          <p:spPr bwMode="auto">
            <a:xfrm>
              <a:off x="2073" y="-788"/>
              <a:ext cx="2313" cy="1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altLang="ru-RU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Шаг третий  (продолжение):</a:t>
              </a: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179512" y="561680"/>
            <a:ext cx="8821142" cy="62963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ts val="2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Документ, подтверждающий проживание ребенка на территории Ленинградской области (</a:t>
            </a:r>
            <a:r>
              <a:rPr lang="ru-RU" sz="1600" i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ru-RU" sz="16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отдыха</a:t>
            </a:r>
            <a:r>
              <a:rPr lang="ru-RU" sz="1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)(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справка Ф-9 оригинал, или Ф-3 копия с предъявлением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оригинала, выписка из домовой книги,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копия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паспорта для детей в возрасте от 14 лет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ts val="2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Справка с места работы родителя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(законного представителя), </a:t>
            </a:r>
            <a:r>
              <a:rPr lang="ru-RU" sz="16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указанного  в обратном (отрывном) талоне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 путевке (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подтверждающая факт трудоустройства на период отдыха ребенка,  оригинал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ts val="2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Реквизиты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перечисления средств.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(Справка о реквизитах банковского счета или копия сберегательной книжки </a:t>
            </a:r>
            <a:r>
              <a:rPr lang="ru-RU" sz="16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 </a:t>
            </a:r>
            <a:r>
              <a:rPr lang="ru-RU" sz="16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указанного  </a:t>
            </a:r>
            <a:r>
              <a:rPr lang="ru-RU" sz="16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обратном (отрывном) талоне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 путевке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В случае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законный представитель является опекуном или приемным родителем, дополнительно представляется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копия акта органа опеки и попечительства о назначении опекуна или попечителя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копия договора о приемной семье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приемных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Копия одного из документов (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свидетельство о браке, свидетельство о расторжении брака, архивная справка о заключении брака: форма 28,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иная справка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16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подтверждающая изменение фамилии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 случае если фамилия родителя, указанная в свидетельстве о рождении ребенка,  либо самого ребенка, впоследствии изменилась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ts val="2000"/>
              </a:lnSpc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В случае если родитель (законный представитель) является индивидуальным предпринимателем, дополнительно представляется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выписка из Единого государственного реестра индивидуальных предпринимателей (ЕГРИП) за текущий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626245" y="0"/>
            <a:ext cx="150348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eaLnBrk="1" hangingPunct="1">
              <a:spcBef>
                <a:spcPct val="50000"/>
              </a:spcBef>
              <a:buClrTx/>
              <a:buSzTx/>
              <a:buNone/>
              <a:defRPr/>
            </a:pPr>
            <a:r>
              <a:rPr lang="en-US" altLang="ru-RU" sz="12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ru-RU" sz="1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www.edu.lenobl.ru</a:t>
            </a:r>
            <a:endParaRPr lang="ru-RU" altLang="ru-RU" sz="12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 advTm="3172">
    <p:cover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285800" y="18864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/>
            <a:r>
              <a:rPr lang="ru-RU" alt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Комитет общего и профессионального образования Ленинградской области</a:t>
            </a:r>
            <a:endParaRPr lang="ru-RU" alt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789500" y="0"/>
            <a:ext cx="132600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eaLnBrk="1" hangingPunct="1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en-US" altLang="ru-RU" sz="1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www.edu.lenobl.ru</a:t>
            </a:r>
            <a:endParaRPr lang="ru-RU" altLang="ru-RU" sz="11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Вертикальный свиток 11"/>
          <p:cNvSpPr/>
          <p:nvPr/>
        </p:nvSpPr>
        <p:spPr>
          <a:xfrm>
            <a:off x="-396552" y="1097113"/>
            <a:ext cx="3852000" cy="5400000"/>
          </a:xfrm>
          <a:prstGeom prst="verticalScroll">
            <a:avLst/>
          </a:prstGeom>
          <a:solidFill>
            <a:srgbClr val="F7FD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/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 ДОКУМЕНТОВ</a:t>
            </a:r>
          </a:p>
          <a:p>
            <a:pPr lvl="0" algn="ctr"/>
            <a:endParaRPr lang="ru-RU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16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191028</a:t>
            </a:r>
            <a:r>
              <a:rPr lang="ru-RU" sz="1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СПб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16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</a:t>
            </a:r>
            <a:r>
              <a:rPr lang="ru-RU" sz="1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реки Фонтанки, д.14 кабинет </a:t>
            </a:r>
            <a:r>
              <a:rPr lang="ru-RU" sz="16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</a:p>
          <a:p>
            <a:pPr lvl="0" algn="ctr"/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1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Комитет общего и профессионального образования Ленинградской </a:t>
            </a:r>
            <a:r>
              <a:rPr lang="ru-RU" sz="16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</a:t>
            </a:r>
          </a:p>
          <a:p>
            <a:pPr lvl="0" algn="ctr"/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1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тел: (812) </a:t>
            </a:r>
            <a:r>
              <a:rPr lang="ru-RU" sz="16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611 </a:t>
            </a:r>
            <a:r>
              <a:rPr lang="ru-RU" sz="1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44 73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1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электронный адрес: </a:t>
            </a:r>
            <a:r>
              <a:rPr lang="ru-RU" sz="1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2730772</a:t>
            </a:r>
            <a:r>
              <a:rPr lang="en-US" sz="16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@mail.ru</a:t>
            </a:r>
            <a:endParaRPr lang="ru-RU" sz="16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16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16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горячей линии по вопросам отдыха и оздоровления детей</a:t>
            </a:r>
          </a:p>
          <a:p>
            <a:pPr lvl="0" algn="ctr"/>
            <a:r>
              <a:rPr lang="ru-RU" sz="1600" b="1" i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8 800 500 70 90</a:t>
            </a:r>
            <a:endParaRPr lang="ru-RU" sz="16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Вертикальный свиток 12"/>
          <p:cNvSpPr/>
          <p:nvPr/>
        </p:nvSpPr>
        <p:spPr>
          <a:xfrm>
            <a:off x="2680906" y="1097113"/>
            <a:ext cx="3852000" cy="5400000"/>
          </a:xfrm>
          <a:prstGeom prst="verticalScroll">
            <a:avLst/>
          </a:prstGeom>
          <a:solidFill>
            <a:srgbClr val="F7FD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ЧАСЫ ПРИЕМА</a:t>
            </a:r>
            <a:endParaRPr lang="ru-RU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Понедельник-четверг                 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09.00 до 18.00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Пятница  </a:t>
            </a:r>
            <a:endParaRPr lang="ru-RU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09.00 до </a:t>
            </a:r>
            <a:r>
              <a:rPr lang="ru-RU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17.00</a:t>
            </a:r>
          </a:p>
          <a:p>
            <a:pPr lvl="0" algn="ctr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ПЕРЕРЫВ    </a:t>
            </a:r>
            <a:r>
              <a:rPr lang="ru-RU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12.30 - </a:t>
            </a:r>
            <a:r>
              <a:rPr lang="ru-RU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13.18</a:t>
            </a:r>
          </a:p>
          <a:p>
            <a:pPr lvl="0" algn="ctr"/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выходной:  суббота и воскресенье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Вертикальный свиток 13"/>
          <p:cNvSpPr/>
          <p:nvPr/>
        </p:nvSpPr>
        <p:spPr>
          <a:xfrm>
            <a:off x="5724144" y="1128003"/>
            <a:ext cx="3852000" cy="5400000"/>
          </a:xfrm>
          <a:prstGeom prst="verticalScroll">
            <a:avLst/>
          </a:prstGeom>
          <a:solidFill>
            <a:srgbClr val="F7FD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/>
            <a:r>
              <a:rPr lang="ru-RU" sz="16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 ДОКУМЕНТОВ</a:t>
            </a:r>
            <a:endParaRPr lang="ru-RU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16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Многофункциональные </a:t>
            </a:r>
            <a:r>
              <a:rPr lang="ru-RU" sz="1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центры (МФЦ)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spcBef>
                <a:spcPts val="1200"/>
              </a:spcBef>
            </a:pPr>
            <a:r>
              <a:rPr lang="ru-RU" sz="1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Актуальная информация о справочных телефонах и режимах работы филиалов МФЦ содержится на сайте МФЦ Ленинградской области: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www.mfc47.ru</a:t>
            </a:r>
            <a:endPara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spcBef>
                <a:spcPts val="1200"/>
              </a:spcBef>
            </a:pPr>
            <a:endPara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1200"/>
              </a:spcBef>
            </a:pPr>
            <a:r>
              <a:rPr lang="ru-RU" sz="16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Общий </a:t>
            </a:r>
            <a:r>
              <a:rPr lang="ru-RU" sz="1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 для МФЦ </a:t>
            </a:r>
            <a:endParaRPr lang="ru-RU" sz="16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8 800 500 00 47 </a:t>
            </a:r>
          </a:p>
          <a:p>
            <a:pPr algn="ctr"/>
            <a:r>
              <a:rPr lang="ru-RU" sz="16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звонок по России бесплатный</a:t>
            </a:r>
          </a:p>
          <a:p>
            <a:pPr algn="ctr"/>
            <a:endParaRPr lang="ru-RU" sz="16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62217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12"/>
          <p:cNvGrpSpPr>
            <a:grpSpLocks/>
          </p:cNvGrpSpPr>
          <p:nvPr/>
        </p:nvGrpSpPr>
        <p:grpSpPr bwMode="auto">
          <a:xfrm>
            <a:off x="323055" y="5308"/>
            <a:ext cx="8455025" cy="5808663"/>
            <a:chOff x="249" y="164"/>
            <a:chExt cx="5326" cy="3659"/>
          </a:xfrm>
        </p:grpSpPr>
        <p:sp>
          <p:nvSpPr>
            <p:cNvPr id="21511" name="Text Box 6"/>
            <p:cNvSpPr txBox="1">
              <a:spLocks noChangeArrowheads="1"/>
            </p:cNvSpPr>
            <p:nvPr/>
          </p:nvSpPr>
          <p:spPr bwMode="auto">
            <a:xfrm>
              <a:off x="1272" y="332"/>
              <a:ext cx="3786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endParaRPr lang="ru-RU" altLang="ru-RU" sz="1400" dirty="0">
                <a:solidFill>
                  <a:schemeClr val="accent2"/>
                </a:solidFill>
                <a:latin typeface="Arial" charset="0"/>
              </a:endParaRPr>
            </a:p>
          </p:txBody>
        </p:sp>
        <p:sp>
          <p:nvSpPr>
            <p:cNvPr id="21512" name="Text Box 24"/>
            <p:cNvSpPr txBox="1">
              <a:spLocks noChangeArrowheads="1"/>
            </p:cNvSpPr>
            <p:nvPr/>
          </p:nvSpPr>
          <p:spPr bwMode="auto">
            <a:xfrm>
              <a:off x="4377" y="164"/>
              <a:ext cx="11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endParaRPr lang="ru-RU" altLang="ru-RU" sz="1200" b="1" dirty="0">
                <a:solidFill>
                  <a:schemeClr val="bg2"/>
                </a:solidFill>
                <a:latin typeface="Arial" charset="0"/>
              </a:endParaRPr>
            </a:p>
          </p:txBody>
        </p:sp>
        <p:sp>
          <p:nvSpPr>
            <p:cNvPr id="21513" name="Text Box 12"/>
            <p:cNvSpPr txBox="1">
              <a:spLocks noChangeArrowheads="1"/>
            </p:cNvSpPr>
            <p:nvPr/>
          </p:nvSpPr>
          <p:spPr bwMode="auto">
            <a:xfrm>
              <a:off x="249" y="2205"/>
              <a:ext cx="5216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 eaLnBrk="1" hangingPunct="1"/>
              <a:endParaRPr lang="ru-RU" altLang="ru-RU" sz="2000" b="1" i="1" dirty="0">
                <a:solidFill>
                  <a:srgbClr val="9900FF"/>
                </a:solidFill>
              </a:endParaRPr>
            </a:p>
          </p:txBody>
        </p:sp>
        <p:sp>
          <p:nvSpPr>
            <p:cNvPr id="21514" name="Text Box 12"/>
            <p:cNvSpPr txBox="1">
              <a:spLocks noChangeArrowheads="1"/>
            </p:cNvSpPr>
            <p:nvPr/>
          </p:nvSpPr>
          <p:spPr bwMode="auto">
            <a:xfrm>
              <a:off x="313" y="3455"/>
              <a:ext cx="5262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endParaRPr lang="ru-RU" altLang="ru-RU" sz="1600" dirty="0"/>
            </a:p>
            <a:p>
              <a:pPr eaLnBrk="1" hangingPunct="1"/>
              <a:endParaRPr lang="ru-RU" altLang="ru-RU" sz="1600" dirty="0">
                <a:solidFill>
                  <a:schemeClr val="accent2"/>
                </a:solidFill>
              </a:endParaRPr>
            </a:p>
          </p:txBody>
        </p:sp>
      </p:grpSp>
      <p:sp>
        <p:nvSpPr>
          <p:cNvPr id="21508" name="Text Box 6"/>
          <p:cNvSpPr txBox="1">
            <a:spLocks noChangeArrowheads="1"/>
          </p:cNvSpPr>
          <p:nvPr/>
        </p:nvSpPr>
        <p:spPr bwMode="auto">
          <a:xfrm>
            <a:off x="1756567" y="425995"/>
            <a:ext cx="56896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ru-RU" alt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Комитет общего и профессионального образования Ленинградской области</a:t>
            </a:r>
            <a:endParaRPr lang="ru-RU" alt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24"/>
          <p:cNvSpPr txBox="1">
            <a:spLocks noChangeArrowheads="1"/>
          </p:cNvSpPr>
          <p:nvPr/>
        </p:nvSpPr>
        <p:spPr bwMode="auto">
          <a:xfrm>
            <a:off x="7039804" y="76292"/>
            <a:ext cx="2016125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en-US" alt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www.edu.lenobl.ru</a:t>
            </a:r>
            <a:endParaRPr lang="ru-RU" altLang="ru-RU" sz="1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062479640"/>
              </p:ext>
            </p:extLst>
          </p:nvPr>
        </p:nvGraphicFramePr>
        <p:xfrm>
          <a:off x="6660232" y="2924944"/>
          <a:ext cx="923256" cy="31278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Выноска-облако 7"/>
          <p:cNvSpPr/>
          <p:nvPr/>
        </p:nvSpPr>
        <p:spPr>
          <a:xfrm>
            <a:off x="323055" y="1412776"/>
            <a:ext cx="8280400" cy="5112568"/>
          </a:xfrm>
          <a:prstGeom prst="cloudCallout">
            <a:avLst>
              <a:gd name="adj1" fmla="val 53784"/>
              <a:gd name="adj2" fmla="val 522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lvl="0" defTabSz="933450">
              <a:lnSpc>
                <a:spcPct val="150000"/>
              </a:lnSpc>
              <a:spcAft>
                <a:spcPct val="20000"/>
              </a:spcAft>
            </a:pPr>
            <a:r>
              <a:rPr lang="ru-RU" alt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altLang="ru-RU" sz="3600" b="1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ВНИМАНИЕ!!!</a:t>
            </a:r>
          </a:p>
          <a:p>
            <a:pPr marL="228600" lvl="0" algn="ctr" defTabSz="933450">
              <a:spcAft>
                <a:spcPct val="20000"/>
              </a:spcAft>
            </a:pPr>
            <a:r>
              <a:rPr lang="ru-RU" altLang="ru-RU" sz="20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 </a:t>
            </a:r>
            <a:r>
              <a:rPr lang="ru-RU" alt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 на выплату </a:t>
            </a:r>
            <a:r>
              <a:rPr lang="ru-RU" altLang="ru-RU" sz="20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компенсации </a:t>
            </a:r>
            <a:r>
              <a:rPr lang="ru-RU" alt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стоимости путевок, п</a:t>
            </a:r>
            <a:r>
              <a:rPr lang="ru-RU" altLang="ru-RU" sz="20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риобретенных </a:t>
            </a:r>
            <a:r>
              <a:rPr lang="ru-RU" alt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   </a:t>
            </a:r>
            <a:r>
              <a:rPr lang="ru-RU" altLang="ru-RU" sz="20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 </a:t>
            </a:r>
            <a:r>
              <a:rPr lang="ru-RU" alt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году,  </a:t>
            </a:r>
            <a:r>
              <a:rPr lang="ru-RU" altLang="ru-RU" sz="20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</a:t>
            </a:r>
            <a:r>
              <a:rPr lang="ru-RU" alt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altLang="ru-RU" sz="28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</a:t>
            </a:r>
            <a:endParaRPr lang="ru-RU" sz="2800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algn="ctr" defTabSz="1422400">
              <a:spcAft>
                <a:spcPct val="20000"/>
              </a:spcAft>
            </a:pPr>
            <a:r>
              <a:rPr lang="ru-RU" altLang="ru-RU" sz="36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15 декабря 2018 </a:t>
            </a:r>
            <a:r>
              <a:rPr lang="ru-RU" altLang="ru-RU" sz="3600" b="1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  <a:endParaRPr lang="ru-RU" sz="3600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 advTm="3100">
    <p:cover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12"/>
          <p:cNvGrpSpPr>
            <a:grpSpLocks/>
          </p:cNvGrpSpPr>
          <p:nvPr/>
        </p:nvGrpSpPr>
        <p:grpSpPr bwMode="auto">
          <a:xfrm>
            <a:off x="249238" y="218256"/>
            <a:ext cx="8497888" cy="5121275"/>
            <a:chOff x="204" y="164"/>
            <a:chExt cx="5353" cy="3226"/>
          </a:xfrm>
        </p:grpSpPr>
        <p:sp>
          <p:nvSpPr>
            <p:cNvPr id="21511" name="Text Box 6"/>
            <p:cNvSpPr txBox="1">
              <a:spLocks noChangeArrowheads="1"/>
            </p:cNvSpPr>
            <p:nvPr/>
          </p:nvSpPr>
          <p:spPr bwMode="auto">
            <a:xfrm>
              <a:off x="1272" y="332"/>
              <a:ext cx="3786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endParaRPr lang="ru-RU" altLang="ru-RU" sz="1400" dirty="0">
                <a:solidFill>
                  <a:schemeClr val="accent2"/>
                </a:solidFill>
                <a:latin typeface="Arial" charset="0"/>
              </a:endParaRPr>
            </a:p>
          </p:txBody>
        </p:sp>
        <p:sp>
          <p:nvSpPr>
            <p:cNvPr id="21512" name="Text Box 24"/>
            <p:cNvSpPr txBox="1">
              <a:spLocks noChangeArrowheads="1"/>
            </p:cNvSpPr>
            <p:nvPr/>
          </p:nvSpPr>
          <p:spPr bwMode="auto">
            <a:xfrm>
              <a:off x="4377" y="164"/>
              <a:ext cx="11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endParaRPr lang="ru-RU" altLang="ru-RU" sz="1200" b="1" dirty="0">
                <a:solidFill>
                  <a:schemeClr val="bg2"/>
                </a:solidFill>
                <a:latin typeface="Arial" charset="0"/>
              </a:endParaRPr>
            </a:p>
          </p:txBody>
        </p:sp>
        <p:sp>
          <p:nvSpPr>
            <p:cNvPr id="21513" name="Text Box 12"/>
            <p:cNvSpPr txBox="1">
              <a:spLocks noChangeArrowheads="1"/>
            </p:cNvSpPr>
            <p:nvPr/>
          </p:nvSpPr>
          <p:spPr bwMode="auto">
            <a:xfrm>
              <a:off x="249" y="2205"/>
              <a:ext cx="5216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 eaLnBrk="1" hangingPunct="1"/>
              <a:endParaRPr lang="ru-RU" altLang="ru-RU" sz="2000" b="1" i="1" dirty="0">
                <a:solidFill>
                  <a:srgbClr val="9900FF"/>
                </a:solidFill>
              </a:endParaRPr>
            </a:p>
          </p:txBody>
        </p:sp>
        <p:sp>
          <p:nvSpPr>
            <p:cNvPr id="21514" name="Text Box 12"/>
            <p:cNvSpPr txBox="1">
              <a:spLocks noChangeArrowheads="1"/>
            </p:cNvSpPr>
            <p:nvPr/>
          </p:nvSpPr>
          <p:spPr bwMode="auto">
            <a:xfrm>
              <a:off x="204" y="3022"/>
              <a:ext cx="5262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endParaRPr lang="ru-RU" altLang="ru-RU" sz="1600" dirty="0"/>
            </a:p>
            <a:p>
              <a:pPr eaLnBrk="1" hangingPunct="1"/>
              <a:endParaRPr lang="ru-RU" altLang="ru-RU" sz="1600" dirty="0">
                <a:solidFill>
                  <a:schemeClr val="accent2"/>
                </a:solidFill>
              </a:endParaRPr>
            </a:p>
          </p:txBody>
        </p:sp>
      </p:grpSp>
      <p:sp>
        <p:nvSpPr>
          <p:cNvPr id="21508" name="Text Box 6"/>
          <p:cNvSpPr txBox="1">
            <a:spLocks noChangeArrowheads="1"/>
          </p:cNvSpPr>
          <p:nvPr/>
        </p:nvSpPr>
        <p:spPr bwMode="auto">
          <a:xfrm>
            <a:off x="2195736" y="504799"/>
            <a:ext cx="596679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ru-RU" alt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Комитет общего и профессионального образования Ленинградской области</a:t>
            </a:r>
            <a:endParaRPr lang="ru-RU" alt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24"/>
          <p:cNvSpPr txBox="1">
            <a:spLocks noChangeArrowheads="1"/>
          </p:cNvSpPr>
          <p:nvPr/>
        </p:nvSpPr>
        <p:spPr bwMode="auto">
          <a:xfrm>
            <a:off x="7127875" y="0"/>
            <a:ext cx="2016125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en-US" altLang="ru-RU" sz="1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www.edu.lenobl.ru</a:t>
            </a:r>
            <a:endParaRPr lang="ru-RU" altLang="ru-RU" sz="12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966108877"/>
              </p:ext>
            </p:extLst>
          </p:nvPr>
        </p:nvGraphicFramePr>
        <p:xfrm>
          <a:off x="1475656" y="1268760"/>
          <a:ext cx="6397625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5449180"/>
      </p:ext>
    </p:extLst>
  </p:cSld>
  <p:clrMapOvr>
    <a:masterClrMapping/>
  </p:clrMapOvr>
  <p:transition spd="med" advTm="3100">
    <p:cover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651" y="402476"/>
            <a:ext cx="6264695" cy="5960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6519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4"/>
          <p:cNvSpPr txBox="1">
            <a:spLocks noChangeArrowheads="1"/>
          </p:cNvSpPr>
          <p:nvPr/>
        </p:nvSpPr>
        <p:spPr bwMode="auto">
          <a:xfrm>
            <a:off x="7127875" y="8368"/>
            <a:ext cx="2016125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en-US" altLang="ru-RU" sz="1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www.edu.lenobl.ru</a:t>
            </a:r>
            <a:endParaRPr lang="ru-RU" altLang="ru-RU" sz="12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Волна 2"/>
          <p:cNvSpPr/>
          <p:nvPr/>
        </p:nvSpPr>
        <p:spPr>
          <a:xfrm>
            <a:off x="362000" y="147274"/>
            <a:ext cx="8674496" cy="6491326"/>
          </a:xfrm>
          <a:prstGeom prst="wave">
            <a:avLst>
              <a:gd name="adj1" fmla="val 5393"/>
              <a:gd name="adj2" fmla="val -13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ОБРАЩАЕМ ВАШЕ ВНИМАНИЕ !</a:t>
            </a:r>
          </a:p>
          <a:p>
            <a:pPr algn="ctr">
              <a:lnSpc>
                <a:spcPct val="150000"/>
              </a:lnSpc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Детская оздоровительная организация </a:t>
            </a:r>
            <a:r>
              <a:rPr lang="ru-RU" sz="2400" u="sng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должна быть включена </a:t>
            </a:r>
          </a:p>
          <a:p>
            <a:pPr algn="ctr">
              <a:lnSpc>
                <a:spcPct val="150000"/>
              </a:lnSpc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РЕЕСТР организаций отдыха и оздоровления детей</a:t>
            </a:r>
          </a:p>
          <a:p>
            <a:pPr algn="ctr">
              <a:lnSpc>
                <a:spcPct val="150000"/>
              </a:lnSpc>
            </a:pP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егиона в котором находится</a:t>
            </a:r>
          </a:p>
          <a:p>
            <a:pPr algn="r">
              <a:lnSpc>
                <a:spcPct val="150000"/>
              </a:lnSpc>
            </a:pPr>
            <a:r>
              <a:rPr lang="ru-RU" sz="12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Реестр ЛО</a:t>
            </a:r>
            <a:endParaRPr lang="ru-RU" sz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50000"/>
              </a:lnSpc>
            </a:pPr>
            <a:r>
              <a:rPr lang="ru-RU" sz="12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Реестр</a:t>
            </a:r>
            <a:r>
              <a:rPr lang="ru-RU" sz="1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ы</a:t>
            </a:r>
            <a:r>
              <a:rPr lang="ru-RU" sz="12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 субъектов РФ</a:t>
            </a:r>
            <a:endParaRPr lang="ru-RU" sz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50000"/>
              </a:lnSpc>
            </a:pPr>
            <a:endParaRPr lang="ru-RU" sz="12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3069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07504" y="332656"/>
            <a:ext cx="8928992" cy="6408712"/>
          </a:xfrm>
          <a:prstGeom prst="roundRect">
            <a:avLst/>
          </a:prstGeom>
        </p:spPr>
        <p:style>
          <a:lnRef idx="1">
            <a:schemeClr val="accent1"/>
          </a:lnRef>
          <a:fillRef idx="1003">
            <a:schemeClr val="lt2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lvl="0" algn="ctr">
              <a:lnSpc>
                <a:spcPct val="150000"/>
              </a:lnSpc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выплаты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компенсации</a:t>
            </a:r>
            <a:endParaRPr lang="ru-RU" sz="2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000" lvl="0" algn="just">
              <a:lnSpc>
                <a:spcPts val="2500"/>
              </a:lnSpc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Право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частичную компенсацию стоимости путевок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отдыха детей и их оздоровления сезонного действия и круглогодичного действия, санаторно-оздоровительные лагеря круглогодичного действия и санатории для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расположенные на территории Российской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имеют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работающие родители (законные представители)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детей, зарегистрированных на территории Ленинградской области (в том числе детей, находящихся под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опекой (попечительством),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приемных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семьях: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000" lvl="0" algn="just">
              <a:lnSpc>
                <a:spcPts val="2500"/>
              </a:lnSpc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детей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возрасте от 6 до 17 лет (включительно)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отдыхающих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отдыха детей и их оздоровления сезонного действия и круглогодичного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сроком пребывания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21 дня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000" lvl="0" algn="just">
              <a:lnSpc>
                <a:spcPts val="2500"/>
              </a:lnSpc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детей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4 до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 лет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(включительно),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отдыхающих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санаторно-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оздоровительных лагерях круглогодичного действия  и детских санаториях со сроком  пребывания  </a:t>
            </a: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с февраля по май и с сентября по декабрь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6000" lvl="0">
              <a:lnSpc>
                <a:spcPts val="2500"/>
              </a:lnSpc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000" lvl="0">
              <a:lnSpc>
                <a:spcPts val="2500"/>
              </a:lnSpc>
            </a:pPr>
            <a:r>
              <a:rPr lang="ru-RU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Права родителей не ограничены </a:t>
            </a:r>
            <a:r>
              <a:rPr lang="ru-RU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количестве приобретенных путевок. 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725471" y="0"/>
            <a:ext cx="141852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eaLnBrk="1" hangingPunct="1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en-US" altLang="ru-RU" sz="1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www.edu.lenobl.ru</a:t>
            </a:r>
            <a:endParaRPr lang="ru-RU" altLang="ru-RU" sz="12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6621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07504" y="288276"/>
            <a:ext cx="8928992" cy="6453092"/>
          </a:xfrm>
          <a:prstGeom prst="roundRect">
            <a:avLst/>
          </a:prstGeom>
        </p:spPr>
        <p:style>
          <a:lnRef idx="1">
            <a:schemeClr val="accent1"/>
          </a:lnRef>
          <a:fillRef idx="1003">
            <a:schemeClr val="lt2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Расчетная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стоимость путевки в организации отдыха детей и их оздоровления сезонного действия и круглогодичного действия с круглосуточным пребыванием детей равна </a:t>
            </a:r>
          </a:p>
          <a:p>
            <a:pPr lvl="0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1 040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руб. в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сутки; 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840,00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руб.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21 день.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Частичная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оплата стоимости путевки в организации отдыха детей и их оздоровления сезонного действия и круглогодичного действия за счет средств областного бюджета для работающих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граждан,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составляет 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70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 от   расчетной  стоимости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путевки со сроком пребывания до 21 дня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>
              <a:lnSpc>
                <a:spcPct val="150000"/>
              </a:lnSpc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 день х 1 040 руб. в сутки = 21 840 х 70% = </a:t>
            </a:r>
            <a:r>
              <a:rPr lang="ru-RU" sz="1600" b="1" u="sng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15 288 (сумма компенсации)</a:t>
            </a:r>
          </a:p>
          <a:p>
            <a:pPr lvl="0">
              <a:lnSpc>
                <a:spcPts val="1400"/>
              </a:lnSpc>
            </a:pPr>
            <a:endParaRPr lang="ru-RU" sz="1600" b="1" u="sng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Приемным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родителям,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опекунам, попечителям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предоставляется компенсация стоимости путевки в размере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100% от расчетной стоимости путевки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>
              <a:lnSpc>
                <a:spcPct val="150000"/>
              </a:lnSpc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1 040 х 21 день = </a:t>
            </a:r>
            <a:r>
              <a:rPr lang="ru-RU" sz="1600" b="1" u="sng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21 840 (сумма компенсации)</a:t>
            </a:r>
          </a:p>
          <a:p>
            <a:pPr lvl="0"/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В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санаторно-оздоровительных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лагерях круглогодичного действия  и детских санаториях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 сроком пребывания  </a:t>
            </a:r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 дня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период </a:t>
            </a:r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февраля по май и с сентября по декабрь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текущего года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lvl="0"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предоставляется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компенсация стоимости путевки 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70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от расчетной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стоимости</a:t>
            </a:r>
          </a:p>
          <a:p>
            <a:pPr lvl="0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1 040 руб. в день х 24 дня = 24 960 х 70% = </a:t>
            </a:r>
            <a:r>
              <a:rPr lang="ru-RU" sz="1600" b="1" u="sng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17 472 (сумма компенсации)</a:t>
            </a:r>
          </a:p>
          <a:p>
            <a:pPr lvl="0"/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sz="16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Выплата </a:t>
            </a:r>
            <a:r>
              <a:rPr lang="ru-RU" sz="16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компенсации организована в течение всего календарного </a:t>
            </a:r>
            <a:r>
              <a:rPr lang="ru-RU" sz="16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  <a:endParaRPr lang="ru-RU" sz="1600" b="1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725471" y="11277"/>
            <a:ext cx="141852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eaLnBrk="1" hangingPunct="1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en-US" altLang="ru-RU" sz="1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www.edu.lenobl.ru</a:t>
            </a:r>
            <a:endParaRPr lang="ru-RU" altLang="ru-RU" sz="12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6706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Стрелка вниз 64"/>
          <p:cNvSpPr/>
          <p:nvPr/>
        </p:nvSpPr>
        <p:spPr>
          <a:xfrm>
            <a:off x="4949990" y="1097205"/>
            <a:ext cx="5400000" cy="18991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Стрелка вниз 63"/>
          <p:cNvSpPr/>
          <p:nvPr/>
        </p:nvSpPr>
        <p:spPr>
          <a:xfrm>
            <a:off x="-1102975" y="1097205"/>
            <a:ext cx="5400000" cy="19175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362" name="Group 26"/>
          <p:cNvGrpSpPr>
            <a:grpSpLocks/>
          </p:cNvGrpSpPr>
          <p:nvPr/>
        </p:nvGrpSpPr>
        <p:grpSpPr bwMode="auto">
          <a:xfrm>
            <a:off x="725488" y="260350"/>
            <a:ext cx="8096250" cy="5030788"/>
            <a:chOff x="457" y="164"/>
            <a:chExt cx="5100" cy="2987"/>
          </a:xfrm>
        </p:grpSpPr>
        <p:sp>
          <p:nvSpPr>
            <p:cNvPr id="15367" name="Text Box 6"/>
            <p:cNvSpPr txBox="1">
              <a:spLocks noChangeArrowheads="1"/>
            </p:cNvSpPr>
            <p:nvPr/>
          </p:nvSpPr>
          <p:spPr bwMode="auto">
            <a:xfrm>
              <a:off x="1181" y="286"/>
              <a:ext cx="3786" cy="1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endParaRPr lang="ru-RU" altLang="ru-RU" sz="1400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368" name="Text Box 24"/>
            <p:cNvSpPr txBox="1">
              <a:spLocks noChangeArrowheads="1"/>
            </p:cNvSpPr>
            <p:nvPr/>
          </p:nvSpPr>
          <p:spPr bwMode="auto">
            <a:xfrm>
              <a:off x="4377" y="164"/>
              <a:ext cx="1180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endParaRPr lang="ru-RU" altLang="ru-RU" sz="12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369" name="Text Box 39"/>
            <p:cNvSpPr txBox="1">
              <a:spLocks noChangeArrowheads="1"/>
            </p:cNvSpPr>
            <p:nvPr/>
          </p:nvSpPr>
          <p:spPr bwMode="auto">
            <a:xfrm>
              <a:off x="1524" y="830"/>
              <a:ext cx="3597" cy="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 eaLnBrk="1" hangingPunct="1"/>
              <a:endParaRPr lang="ru-RU" alt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5370" name="Group 24"/>
            <p:cNvGrpSpPr>
              <a:grpSpLocks/>
            </p:cNvGrpSpPr>
            <p:nvPr/>
          </p:nvGrpSpPr>
          <p:grpSpPr bwMode="auto">
            <a:xfrm>
              <a:off x="457" y="1580"/>
              <a:ext cx="5053" cy="1571"/>
              <a:chOff x="457" y="1534"/>
              <a:chExt cx="5053" cy="1571"/>
            </a:xfrm>
          </p:grpSpPr>
          <p:sp>
            <p:nvSpPr>
              <p:cNvPr id="15371" name="Rectangle 28"/>
              <p:cNvSpPr>
                <a:spLocks noChangeArrowheads="1"/>
              </p:cNvSpPr>
              <p:nvPr/>
            </p:nvSpPr>
            <p:spPr bwMode="auto">
              <a:xfrm>
                <a:off x="457" y="1830"/>
                <a:ext cx="1098" cy="2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hangingPunct="1"/>
                <a:endParaRPr lang="ru-RU" altLang="ru-RU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372" name="Text Box 18"/>
              <p:cNvSpPr txBox="1">
                <a:spLocks noChangeArrowheads="1"/>
              </p:cNvSpPr>
              <p:nvPr/>
            </p:nvSpPr>
            <p:spPr bwMode="auto">
              <a:xfrm>
                <a:off x="1604" y="1868"/>
                <a:ext cx="263" cy="2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endParaRPr lang="ru-RU" altLang="ru-RU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373" name="Rectangle 29"/>
              <p:cNvSpPr>
                <a:spLocks noChangeArrowheads="1"/>
              </p:cNvSpPr>
              <p:nvPr/>
            </p:nvSpPr>
            <p:spPr bwMode="auto">
              <a:xfrm>
                <a:off x="2262" y="1703"/>
                <a:ext cx="1134" cy="2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hangingPunct="1"/>
                <a:endParaRPr lang="ru-RU" altLang="ru-RU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374" name="Text Box 18"/>
              <p:cNvSpPr txBox="1">
                <a:spLocks noChangeArrowheads="1"/>
              </p:cNvSpPr>
              <p:nvPr/>
            </p:nvSpPr>
            <p:spPr bwMode="auto">
              <a:xfrm>
                <a:off x="3248" y="1868"/>
                <a:ext cx="263" cy="2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endParaRPr lang="ru-RU" altLang="ru-RU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375" name="Rectangle 43"/>
              <p:cNvSpPr>
                <a:spLocks noChangeArrowheads="1"/>
              </p:cNvSpPr>
              <p:nvPr/>
            </p:nvSpPr>
            <p:spPr bwMode="auto">
              <a:xfrm>
                <a:off x="4082" y="1534"/>
                <a:ext cx="1315" cy="2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ctr" eaLnBrk="1" hangingPunct="1"/>
                <a:endParaRPr lang="ru-RU" altLang="ru-RU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376" name="Text Box 18"/>
              <p:cNvSpPr txBox="1">
                <a:spLocks noChangeArrowheads="1"/>
              </p:cNvSpPr>
              <p:nvPr/>
            </p:nvSpPr>
            <p:spPr bwMode="auto">
              <a:xfrm>
                <a:off x="4620" y="1918"/>
                <a:ext cx="263" cy="2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endParaRPr lang="ru-RU" altLang="ru-RU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377" name="Rectangle 43"/>
              <p:cNvSpPr>
                <a:spLocks noChangeArrowheads="1"/>
              </p:cNvSpPr>
              <p:nvPr/>
            </p:nvSpPr>
            <p:spPr bwMode="auto">
              <a:xfrm>
                <a:off x="4195" y="2886"/>
                <a:ext cx="1315" cy="2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ctr" eaLnBrk="1" hangingPunct="1"/>
                <a:endParaRPr lang="ru-RU" altLang="ru-RU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5364" name="Text Box 6"/>
          <p:cNvSpPr txBox="1">
            <a:spLocks noChangeArrowheads="1"/>
          </p:cNvSpPr>
          <p:nvPr/>
        </p:nvSpPr>
        <p:spPr bwMode="auto">
          <a:xfrm>
            <a:off x="1744528" y="213397"/>
            <a:ext cx="604758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ru-RU" alt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Схема получения частичной компенсации стоимости путевки  в </a:t>
            </a:r>
            <a:r>
              <a:rPr lang="ru-RU" alt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2018 году</a:t>
            </a:r>
            <a:endParaRPr lang="ru-RU" alt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 Box 24"/>
          <p:cNvSpPr txBox="1">
            <a:spLocks noChangeArrowheads="1"/>
          </p:cNvSpPr>
          <p:nvPr/>
        </p:nvSpPr>
        <p:spPr bwMode="auto">
          <a:xfrm>
            <a:off x="7127875" y="8368"/>
            <a:ext cx="2016125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en-US" altLang="ru-RU" sz="1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www.edu.lenobl.ru</a:t>
            </a:r>
            <a:endParaRPr lang="ru-RU" altLang="ru-RU" sz="12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360" y="3014062"/>
            <a:ext cx="2664000" cy="3744000"/>
          </a:xfrm>
          <a:prstGeom prst="rect">
            <a:avLst/>
          </a:prstGeom>
          <a:ln/>
        </p:spPr>
        <p:style>
          <a:lnRef idx="1">
            <a:schemeClr val="accent1"/>
          </a:lnRef>
          <a:fillRef idx="1003">
            <a:schemeClr val="lt2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228600" algn="l"/>
              </a:tabLst>
            </a:pPr>
            <a:r>
              <a:rPr lang="ru-RU" sz="12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Выбор организации </a:t>
            </a:r>
            <a:endParaRPr lang="ru-RU" sz="1200" dirty="0" smtClean="0">
              <a:latin typeface="Times New Roman"/>
              <a:ea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отдыха детей и их оздоровления </a:t>
            </a:r>
            <a:endParaRPr lang="ru-RU" sz="1200" dirty="0" smtClean="0">
              <a:latin typeface="Calibri"/>
              <a:ea typeface="Calibri"/>
              <a:cs typeface="Times New Roman"/>
            </a:endParaRPr>
          </a:p>
          <a:p>
            <a:pPr algn="just"/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(Необходимо проверить состоит ли выбранное учреждение в РЕЕСТРАХ субъектов РФ) </a:t>
            </a:r>
          </a:p>
          <a:p>
            <a:pPr algn="just"/>
            <a:endParaRPr lang="ru-RU" sz="1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 Заключение договора между организацией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отдыха детей и их оздоровления и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родителем (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законным представителем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3.Оплата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полной стоимости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путевки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159038" y="3014733"/>
            <a:ext cx="2664000" cy="3744000"/>
          </a:xfrm>
          <a:prstGeom prst="rect">
            <a:avLst/>
          </a:prstGeom>
          <a:ln/>
        </p:spPr>
        <p:style>
          <a:lnRef idx="1">
            <a:schemeClr val="accent1"/>
          </a:lnRef>
          <a:fillRef idx="1003">
            <a:schemeClr val="lt2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ОТДЫХ</a:t>
            </a:r>
          </a:p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</a:t>
            </a:r>
          </a:p>
          <a:p>
            <a:pPr algn="ctr"/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отдыха детей и их оздоровления </a:t>
            </a:r>
          </a:p>
          <a:p>
            <a:pPr algn="ctr"/>
            <a:r>
              <a:rPr lang="ru-RU" sz="1200" i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 отъездом из лагеря</a:t>
            </a:r>
            <a:endParaRPr lang="ru-RU" sz="1200" i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забудьте  </a:t>
            </a:r>
            <a:r>
              <a:rPr lang="ru-RU" sz="1200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получить </a:t>
            </a:r>
            <a:endParaRPr lang="ru-RU" sz="1200" i="1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200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ОТРЫВНОЙ ТАЛОН</a:t>
            </a:r>
          </a:p>
          <a:p>
            <a:pPr algn="ctr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путевке в оригинале по форме, утверждённой  Приказом Министерства  финансов Российской Федерации  от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10.12.1999      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90н «Об утверждении бланков строгой отчетности»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380136" y="3014733"/>
            <a:ext cx="2664000" cy="3744000"/>
          </a:xfrm>
          <a:prstGeom prst="rect">
            <a:avLst/>
          </a:prstGeom>
          <a:ln/>
        </p:spPr>
        <p:style>
          <a:lnRef idx="1">
            <a:schemeClr val="accent1"/>
          </a:lnRef>
          <a:fillRef idx="1003">
            <a:schemeClr val="lt2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i="1" dirty="0">
              <a:solidFill>
                <a:schemeClr val="tx1"/>
              </a:solidFill>
            </a:endParaRPr>
          </a:p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и подача </a:t>
            </a:r>
          </a:p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 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получения </a:t>
            </a:r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компенсации</a:t>
            </a:r>
          </a:p>
          <a:p>
            <a:pPr algn="ctr"/>
            <a:endParaRPr lang="ru-RU" sz="1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 можно подать  в Комитете, в филиалах, отделах, удаленных рабочих местах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МФЦ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Ленинградской области</a:t>
            </a:r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6605104" y="3011349"/>
            <a:ext cx="2196480" cy="432847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3</a:t>
            </a:r>
            <a:endParaRPr lang="ru-RU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3567650" y="3014062"/>
            <a:ext cx="2133202" cy="432847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</a:t>
            </a: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369342" y="3006893"/>
            <a:ext cx="2150815" cy="432847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</a:t>
            </a: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Стрелка вниз 43"/>
          <p:cNvSpPr/>
          <p:nvPr/>
        </p:nvSpPr>
        <p:spPr>
          <a:xfrm>
            <a:off x="1934251" y="1556353"/>
            <a:ext cx="5400000" cy="1440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786700" y="1283143"/>
            <a:ext cx="5695102" cy="566652"/>
          </a:xfrm>
          <a:prstGeom prst="rect">
            <a:avLst/>
          </a:prstGeom>
          <a:ln/>
        </p:spPr>
        <p:style>
          <a:lnRef idx="1">
            <a:schemeClr val="accent1"/>
          </a:lnRef>
          <a:fillRef idx="1003">
            <a:schemeClr val="lt2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компенсации</a:t>
            </a:r>
          </a:p>
        </p:txBody>
      </p:sp>
    </p:spTree>
  </p:cSld>
  <p:clrMapOvr>
    <a:masterClrMapping/>
  </p:clrMapOvr>
  <p:transition spd="med" advTm="3100">
    <p:cover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/>
          <p:cNvSpPr/>
          <p:nvPr/>
        </p:nvSpPr>
        <p:spPr>
          <a:xfrm>
            <a:off x="79375" y="2219316"/>
            <a:ext cx="4188626" cy="18867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100"/>
              </a:lnSpc>
            </a:pPr>
            <a:r>
              <a:rPr lang="ru-RU" alt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Организации отдыха </a:t>
            </a:r>
            <a:r>
              <a:rPr lang="ru-RU" alt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детей и их </a:t>
            </a:r>
            <a:r>
              <a:rPr lang="ru-RU" alt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оздоровления, </a:t>
            </a:r>
            <a:r>
              <a:rPr lang="ru-RU" alt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санаторно-курортные  и </a:t>
            </a:r>
            <a:r>
              <a:rPr lang="ru-RU" alt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санатории для детей,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ts val="2100"/>
              </a:lnSpc>
            </a:pPr>
            <a:r>
              <a:rPr lang="ru-RU" alt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РАСПОЛОЖЕННЫЕ </a:t>
            </a:r>
            <a:r>
              <a:rPr lang="ru-RU" alt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alt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ТЕРРИТОРИИ РФ </a:t>
            </a:r>
            <a:r>
              <a:rPr lang="ru-RU" altLang="ru-RU" sz="1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altLang="ru-RU" sz="17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включенные </a:t>
            </a:r>
            <a:r>
              <a:rPr lang="ru-RU" altLang="ru-RU" sz="17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altLang="ru-RU" sz="16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РЕЕСТРЫ организаций отдыха и оздоровления детей</a:t>
            </a:r>
          </a:p>
          <a:p>
            <a:pPr lvl="0">
              <a:lnSpc>
                <a:spcPts val="2100"/>
              </a:lnSpc>
            </a:pPr>
            <a:r>
              <a:rPr lang="ru-RU" altLang="ru-RU" sz="17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субъектов РФ</a:t>
            </a:r>
            <a:endParaRPr lang="ru-RU" sz="1700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386" name="Group 21"/>
          <p:cNvGrpSpPr>
            <a:grpSpLocks/>
          </p:cNvGrpSpPr>
          <p:nvPr/>
        </p:nvGrpSpPr>
        <p:grpSpPr bwMode="auto">
          <a:xfrm>
            <a:off x="111830" y="413945"/>
            <a:ext cx="8956675" cy="6339173"/>
            <a:chOff x="385" y="164"/>
            <a:chExt cx="5172" cy="3776"/>
          </a:xfrm>
        </p:grpSpPr>
        <p:sp>
          <p:nvSpPr>
            <p:cNvPr id="16391" name="Text Box 6"/>
            <p:cNvSpPr txBox="1">
              <a:spLocks noChangeArrowheads="1"/>
            </p:cNvSpPr>
            <p:nvPr/>
          </p:nvSpPr>
          <p:spPr bwMode="auto">
            <a:xfrm>
              <a:off x="1313" y="332"/>
              <a:ext cx="3786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endParaRPr lang="ru-RU" altLang="ru-RU" sz="1400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392" name="Text Box 24"/>
            <p:cNvSpPr txBox="1">
              <a:spLocks noChangeArrowheads="1"/>
            </p:cNvSpPr>
            <p:nvPr/>
          </p:nvSpPr>
          <p:spPr bwMode="auto">
            <a:xfrm>
              <a:off x="4377" y="164"/>
              <a:ext cx="11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endParaRPr lang="ru-RU" altLang="ru-RU" sz="12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393" name="Text Box 22"/>
            <p:cNvSpPr txBox="1">
              <a:spLocks noChangeArrowheads="1"/>
            </p:cNvSpPr>
            <p:nvPr/>
          </p:nvSpPr>
          <p:spPr bwMode="auto">
            <a:xfrm>
              <a:off x="1932" y="560"/>
              <a:ext cx="2218" cy="2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altLang="ru-RU" sz="2000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Шаг первый – Выбор лагеря</a:t>
              </a:r>
              <a:r>
                <a:rPr lang="ru-RU" altLang="ru-RU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:</a:t>
              </a:r>
            </a:p>
          </p:txBody>
        </p:sp>
        <p:grpSp>
          <p:nvGrpSpPr>
            <p:cNvPr id="16394" name="Group 20"/>
            <p:cNvGrpSpPr>
              <a:grpSpLocks/>
            </p:cNvGrpSpPr>
            <p:nvPr/>
          </p:nvGrpSpPr>
          <p:grpSpPr bwMode="auto">
            <a:xfrm>
              <a:off x="385" y="1888"/>
              <a:ext cx="4672" cy="2052"/>
              <a:chOff x="385" y="1888"/>
              <a:chExt cx="4672" cy="2052"/>
            </a:xfrm>
          </p:grpSpPr>
          <p:sp>
            <p:nvSpPr>
              <p:cNvPr id="16395" name="Text Box 28"/>
              <p:cNvSpPr txBox="1">
                <a:spLocks noChangeArrowheads="1"/>
              </p:cNvSpPr>
              <p:nvPr/>
            </p:nvSpPr>
            <p:spPr bwMode="auto">
              <a:xfrm>
                <a:off x="612" y="1933"/>
                <a:ext cx="1630" cy="1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hangingPunct="1">
                  <a:buClr>
                    <a:schemeClr val="folHlink"/>
                  </a:buClr>
                </a:pPr>
                <a:endParaRPr lang="ru-RU" altLang="ru-RU" sz="1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396" name="Text Box 25"/>
              <p:cNvSpPr txBox="1">
                <a:spLocks noChangeArrowheads="1"/>
              </p:cNvSpPr>
              <p:nvPr/>
            </p:nvSpPr>
            <p:spPr bwMode="auto">
              <a:xfrm>
                <a:off x="2971" y="1888"/>
                <a:ext cx="1927" cy="1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hangingPunct="1"/>
                <a:endParaRPr lang="ru-RU" altLang="ru-RU" sz="1200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397" name="Rectangle 20"/>
              <p:cNvSpPr>
                <a:spLocks noChangeArrowheads="1"/>
              </p:cNvSpPr>
              <p:nvPr/>
            </p:nvSpPr>
            <p:spPr bwMode="auto">
              <a:xfrm>
                <a:off x="431" y="2841"/>
                <a:ext cx="113" cy="2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hangingPunct="1"/>
                <a:endParaRPr lang="ru-RU" altLang="ru-RU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398" name="Rectangle 22"/>
              <p:cNvSpPr>
                <a:spLocks noChangeArrowheads="1"/>
              </p:cNvSpPr>
              <p:nvPr/>
            </p:nvSpPr>
            <p:spPr bwMode="auto">
              <a:xfrm>
                <a:off x="431" y="3294"/>
                <a:ext cx="113" cy="2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hangingPunct="1"/>
                <a:endParaRPr lang="ru-RU" altLang="ru-RU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399" name="Text Box 31"/>
              <p:cNvSpPr txBox="1">
                <a:spLocks noChangeArrowheads="1"/>
              </p:cNvSpPr>
              <p:nvPr/>
            </p:nvSpPr>
            <p:spPr bwMode="auto">
              <a:xfrm>
                <a:off x="385" y="3748"/>
                <a:ext cx="467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hangingPunct="1"/>
                <a:endParaRPr lang="ru-RU" altLang="ru-RU" sz="1400" b="1" i="1" dirty="0">
                  <a:solidFill>
                    <a:srgbClr val="99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6387" name="Text Box 6"/>
          <p:cNvSpPr txBox="1">
            <a:spLocks noChangeArrowheads="1"/>
          </p:cNvSpPr>
          <p:nvPr/>
        </p:nvSpPr>
        <p:spPr bwMode="auto">
          <a:xfrm>
            <a:off x="1686450" y="196019"/>
            <a:ext cx="58102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ru-RU" alt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Комитет общего и профессионального образования Ленинградской области</a:t>
            </a:r>
            <a:endParaRPr lang="ru-RU" alt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 Box 24"/>
          <p:cNvSpPr txBox="1">
            <a:spLocks noChangeArrowheads="1"/>
          </p:cNvSpPr>
          <p:nvPr/>
        </p:nvSpPr>
        <p:spPr bwMode="auto">
          <a:xfrm>
            <a:off x="7127875" y="0"/>
            <a:ext cx="2016125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en-US" altLang="ru-RU" sz="1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www.edu.lenobl.ru</a:t>
            </a:r>
            <a:endParaRPr lang="ru-RU" altLang="ru-RU" sz="12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ая выноска 2"/>
          <p:cNvSpPr/>
          <p:nvPr/>
        </p:nvSpPr>
        <p:spPr>
          <a:xfrm>
            <a:off x="1319669" y="1712144"/>
            <a:ext cx="7056784" cy="507174"/>
          </a:xfrm>
          <a:prstGeom prst="wedgeRectCallout">
            <a:avLst>
              <a:gd name="adj1" fmla="val -20216"/>
              <a:gd name="adj2" fmla="val 8825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altLang="ru-RU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alt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 </a:t>
            </a: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детского оздоровительного учреждения </a:t>
            </a:r>
          </a:p>
          <a:p>
            <a:pPr lvl="0" algn="ctr"/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751871" y="3933056"/>
            <a:ext cx="4454557" cy="13578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0000"/>
              </a:lnSpc>
            </a:pPr>
            <a:r>
              <a:rPr lang="ru-RU" alt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Заключение  договора </a:t>
            </a:r>
            <a:r>
              <a:rPr lang="ru-RU" alt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между родителем (законным представителем), на которого будет оформляться компенсация) и организацией отдыха </a:t>
            </a:r>
            <a:r>
              <a:rPr lang="ru-RU" alt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детей и их оздоровления </a:t>
            </a:r>
            <a:r>
              <a:rPr lang="ru-RU" alt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alt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приобретение путевки 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711390" y="5290878"/>
            <a:ext cx="4323528" cy="1418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00000"/>
              </a:lnSpc>
            </a:pPr>
            <a:r>
              <a:rPr lang="ru-RU" alt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Оплата  </a:t>
            </a:r>
            <a:r>
              <a:rPr lang="ru-RU" alt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родителем   </a:t>
            </a:r>
            <a:r>
              <a:rPr lang="ru-RU" alt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полной  стоимости  </a:t>
            </a:r>
            <a:r>
              <a:rPr lang="ru-RU" alt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путевки</a:t>
            </a:r>
          </a:p>
          <a:p>
            <a:pPr lvl="0" algn="ctr">
              <a:lnSpc>
                <a:spcPct val="100000"/>
              </a:lnSpc>
            </a:pPr>
            <a:r>
              <a:rPr lang="ru-RU" alt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Получите на руки </a:t>
            </a:r>
            <a:r>
              <a:rPr lang="ru-RU" alt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alt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оговор и платежные документы (квитанция, чек и т.п.)</a:t>
            </a:r>
          </a:p>
          <a:p>
            <a:pPr lvl="0" algn="ctr">
              <a:lnSpc>
                <a:spcPct val="100000"/>
              </a:lnSpc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422101773"/>
              </p:ext>
            </p:extLst>
          </p:nvPr>
        </p:nvGraphicFramePr>
        <p:xfrm>
          <a:off x="2547322" y="6858000"/>
          <a:ext cx="52019" cy="38946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 advTm="3100">
    <p:cover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17" descr="C:\Users\so_zakalyuzhnaya\Desktop\картинки\о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6453" y="4899019"/>
            <a:ext cx="1697508" cy="127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 descr="C:\Users\Мамуля\Pictures\лето\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18594" y="1278622"/>
            <a:ext cx="3104147" cy="2298478"/>
          </a:xfrm>
          <a:prstGeom prst="rect">
            <a:avLst/>
          </a:prstGeom>
          <a:noFill/>
        </p:spPr>
      </p:pic>
      <p:pic>
        <p:nvPicPr>
          <p:cNvPr id="1026" name="Picture 2" descr="C:\Users\so_zakalyuzhnaya\Desktop\картинки\images (3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7657" y="3200837"/>
            <a:ext cx="2224864" cy="196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0" descr="C:\Users\so_zakalyuzhnaya\Desktop\картинки\Р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3558" y="28468"/>
            <a:ext cx="1279525" cy="128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16" descr="C:\Users\so_zakalyuzhnaya\Desktop\картинки\м1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521" y="1734201"/>
            <a:ext cx="1835453" cy="1224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15" descr="C:\Users\so_zakalyuzhnaya\Desktop\картинки\о2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2247" y="1662018"/>
            <a:ext cx="1944687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13" descr="C:\Users\so_zakalyuzhnaya\Desktop\картинки\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2893" y="4244146"/>
            <a:ext cx="2047789" cy="1769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0255" y="6014013"/>
            <a:ext cx="8120178" cy="769286"/>
          </a:xfrm>
        </p:spPr>
        <p:txBody>
          <a:bodyPr/>
          <a:lstStyle/>
          <a:p>
            <a:pPr marL="0" indent="0"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второй - отдых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8" name="Picture 3" descr="C:\Users\so_zakalyuzhnaya\Desktop\картинки\в1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827" y="0"/>
            <a:ext cx="2614613" cy="173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0" name="Picture 11" descr="C:\Users\so_zakalyuzhnaya\Desktop\картинки\м4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2834" y="0"/>
            <a:ext cx="1838325" cy="1400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4" name="Picture 19" descr="C:\Users\so_zakalyuzhnaya\Desktop\картинки\Р2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2031" y="2910055"/>
            <a:ext cx="1990902" cy="1334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" descr="E:\КИНОФЕСТИВАЛЬ ФОТО\_DSC7225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1931" y="30144"/>
            <a:ext cx="2243091" cy="1856816"/>
          </a:xfrm>
          <a:prstGeom prst="rect">
            <a:avLst/>
          </a:prstGeom>
          <a:noFill/>
        </p:spPr>
      </p:pic>
      <p:pic>
        <p:nvPicPr>
          <p:cNvPr id="16" name="Picture 7" descr="http://www.gukit.ru/sites/default/files/styles/news/public/foto_gallery/2016/news-06-28/dczwlfslu5c.jpg?itok=Zh1qB_rP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4641" y="3618964"/>
            <a:ext cx="3082133" cy="2553767"/>
          </a:xfrm>
          <a:prstGeom prst="rect">
            <a:avLst/>
          </a:prstGeom>
          <a:noFill/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3850" y="1734201"/>
            <a:ext cx="2898691" cy="2050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8550" y="2584793"/>
            <a:ext cx="2083341" cy="2068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 descr="C:\Users\Мамуля\Pictures\Новая папка\спас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688272" y="4466560"/>
            <a:ext cx="2553619" cy="1706171"/>
          </a:xfrm>
          <a:prstGeom prst="rect">
            <a:avLst/>
          </a:prstGeom>
          <a:noFill/>
        </p:spPr>
      </p:pic>
      <p:pic>
        <p:nvPicPr>
          <p:cNvPr id="20" name="Picture 6" descr="C:\Users\Мамуля\Pictures\Новая папка (2)\c_h7TzwWO1Y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 flipH="1">
            <a:off x="7380312" y="116457"/>
            <a:ext cx="1735680" cy="150381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5264</TotalTime>
  <Words>1199</Words>
  <Application>Microsoft Office PowerPoint</Application>
  <PresentationFormat>Экран (4:3)</PresentationFormat>
  <Paragraphs>146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Трек</vt:lpstr>
      <vt:lpstr>  Алгоритм получения родителями частичной компенсации для работающих граждан стоимости путевок за счет средств областного бюджета ленинградской области в  организации отдыха детей и их оздоровления сезонного действия и круглогодичного действия, санаторно-оздоровительные лагеря круглогодичного действия и санатории для детей, зарегистрированных или проживающих на территории ленинградской области,  в  2018 году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Шаг второй - отдых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Алгоритм получения родителями (законными представителями) меры социальной поддержки в сфере организации отдыха и оздоровления    в виде оплаты части стоимости путевки в организации детского отдыха за счет средств бюджета Санкт-Петербурга в период осенних школьных каникул 2013 года.</dc:title>
  <dc:creator>Admin</dc:creator>
  <cp:lastModifiedBy>Наталья</cp:lastModifiedBy>
  <cp:revision>272</cp:revision>
  <cp:lastPrinted>2014-02-06T07:29:53Z</cp:lastPrinted>
  <dcterms:created xsi:type="dcterms:W3CDTF">2013-09-09T06:33:08Z</dcterms:created>
  <dcterms:modified xsi:type="dcterms:W3CDTF">2018-03-16T14:06:07Z</dcterms:modified>
</cp:coreProperties>
</file>